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86" r:id="rId9"/>
    <p:sldId id="264" r:id="rId10"/>
    <p:sldId id="265" r:id="rId11"/>
    <p:sldId id="284" r:id="rId12"/>
    <p:sldId id="262" r:id="rId13"/>
    <p:sldId id="290" r:id="rId14"/>
    <p:sldId id="266" r:id="rId15"/>
    <p:sldId id="267" r:id="rId16"/>
    <p:sldId id="268" r:id="rId17"/>
    <p:sldId id="269" r:id="rId18"/>
    <p:sldId id="270" r:id="rId19"/>
    <p:sldId id="291" r:id="rId20"/>
    <p:sldId id="285" r:id="rId21"/>
    <p:sldId id="287" r:id="rId22"/>
    <p:sldId id="288" r:id="rId23"/>
    <p:sldId id="271" r:id="rId24"/>
    <p:sldId id="289" r:id="rId25"/>
    <p:sldId id="273" r:id="rId26"/>
    <p:sldId id="274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84;&#1086;&#1085;&#1080;&#1090;&#1086;&#1088;&#1080;&#1085;&#1075;\&#1050;&#1085;&#1080;&#1075;&#1072;1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84;&#1086;&#1085;&#1080;&#1090;&#1086;&#1088;&#1080;&#1085;&#1075;\&#1050;&#1085;&#1080;&#1075;&#1072;1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84;&#1086;&#1085;&#1080;&#1090;&#1086;&#1088;&#1080;&#1085;&#1075;\&#1050;&#1085;&#1080;&#1075;&#1072;1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84;&#1086;&#1085;&#1080;&#1090;&#1086;&#1088;&#1080;&#1085;&#1075;\&#1050;&#1085;&#1080;&#1075;&#1072;1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84;&#1086;&#1085;&#1080;&#1090;&#1086;&#1088;&#1080;&#1085;&#1075;\&#1050;&#1085;&#1080;&#1075;&#1072;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7884920545390451E-2"/>
          <c:y val="6.5411887822703976E-2"/>
          <c:w val="0.86145342147417925"/>
          <c:h val="0.9345881121772962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3399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explosion val="0"/>
            <c:spPr>
              <a:solidFill>
                <a:srgbClr val="FF66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2"/>
              <c:layout>
                <c:manualLayout>
                  <c:x val="7.6155194067790283E-2"/>
                  <c:y val="0.10825294748124359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8.0083327692920911E-2"/>
                  <c:y val="5.3590568060021488E-3"/>
                </c:manualLayout>
              </c:layout>
              <c:showVal val="1"/>
              <c:showCatName val="1"/>
              <c:showPercent val="1"/>
            </c:dLbl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Лист1!$A$1:$A$4</c:f>
              <c:strCache>
                <c:ptCount val="4"/>
                <c:pt idx="0">
                  <c:v>в.р.</c:v>
                </c:pt>
                <c:pt idx="1">
                  <c:v>д.р.</c:v>
                </c:pt>
                <c:pt idx="2">
                  <c:v>с.р.</c:v>
                </c:pt>
                <c:pt idx="3">
                  <c:v>н.р.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11</c:v>
                </c:pt>
                <c:pt idx="1">
                  <c:v>9</c:v>
                </c:pt>
                <c:pt idx="2">
                  <c:v>8</c:v>
                </c:pt>
                <c:pt idx="3">
                  <c:v>1</c:v>
                </c:pt>
              </c:numCache>
            </c:numRef>
          </c:val>
        </c:ser>
        <c:dLbls>
          <c:showVal val="1"/>
          <c:showCatName val="1"/>
          <c:showPercent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BEAC7"/>
        </a:gs>
        <a:gs pos="17999">
          <a:srgbClr val="FEE7F2"/>
        </a:gs>
        <a:gs pos="36000">
          <a:srgbClr val="FAC77D"/>
        </a:gs>
        <a:gs pos="61000">
          <a:srgbClr val="FBA97D"/>
        </a:gs>
        <a:gs pos="82001">
          <a:srgbClr val="FBD49C"/>
        </a:gs>
        <a:gs pos="100000">
          <a:srgbClr val="FEE7F2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7884920545390424E-2"/>
          <c:y val="6.5411887822703962E-2"/>
          <c:w val="0.86145342147417925"/>
          <c:h val="0.9345881121772962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3399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explosion val="0"/>
            <c:spPr>
              <a:solidFill>
                <a:srgbClr val="FF66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2"/>
              <c:layout>
                <c:manualLayout>
                  <c:x val="7.6155194067790241E-2"/>
                  <c:y val="0.10825294748124359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8.0083327692920911E-2"/>
                  <c:y val="5.3590568060021436E-3"/>
                </c:manualLayout>
              </c:layout>
              <c:showVal val="1"/>
              <c:showCatName val="1"/>
              <c:showPercent val="1"/>
            </c:dLbl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Лист1!$A$1:$A$4</c:f>
              <c:strCache>
                <c:ptCount val="4"/>
                <c:pt idx="0">
                  <c:v>в.р.</c:v>
                </c:pt>
                <c:pt idx="1">
                  <c:v>д.р.</c:v>
                </c:pt>
                <c:pt idx="2">
                  <c:v>с.р.</c:v>
                </c:pt>
                <c:pt idx="3">
                  <c:v>н.р.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11</c:v>
                </c:pt>
                <c:pt idx="1">
                  <c:v>9</c:v>
                </c:pt>
                <c:pt idx="2">
                  <c:v>8</c:v>
                </c:pt>
                <c:pt idx="3">
                  <c:v>1</c:v>
                </c:pt>
              </c:numCache>
            </c:numRef>
          </c:val>
        </c:ser>
        <c:dLbls>
          <c:showVal val="1"/>
          <c:showCatName val="1"/>
          <c:showPercent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BEAC7"/>
        </a:gs>
        <a:gs pos="17999">
          <a:srgbClr val="FEE7F2"/>
        </a:gs>
        <a:gs pos="36000">
          <a:srgbClr val="FAC77D"/>
        </a:gs>
        <a:gs pos="61000">
          <a:srgbClr val="FBA97D"/>
        </a:gs>
        <a:gs pos="82001">
          <a:srgbClr val="FBD49C"/>
        </a:gs>
        <a:gs pos="100000">
          <a:srgbClr val="FEE7F2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7884920545390451E-2"/>
          <c:y val="6.541188782270399E-2"/>
          <c:w val="0.86145342147417958"/>
          <c:h val="0.9345881121772962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3399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explosion val="0"/>
            <c:spPr>
              <a:solidFill>
                <a:srgbClr val="FF66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2"/>
              <c:layout>
                <c:manualLayout>
                  <c:x val="7.6155194067790241E-2"/>
                  <c:y val="0.10825294748124364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8.0083327692920911E-2"/>
                  <c:y val="5.3590568060021436E-3"/>
                </c:manualLayout>
              </c:layout>
              <c:showVal val="1"/>
              <c:showCatName val="1"/>
              <c:showPercent val="1"/>
            </c:dLbl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Лист1!$A$1:$A$4</c:f>
              <c:strCache>
                <c:ptCount val="4"/>
                <c:pt idx="0">
                  <c:v>в.р.</c:v>
                </c:pt>
                <c:pt idx="1">
                  <c:v>д.р.</c:v>
                </c:pt>
                <c:pt idx="2">
                  <c:v>с.р.</c:v>
                </c:pt>
                <c:pt idx="3">
                  <c:v>н.р.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11</c:v>
                </c:pt>
                <c:pt idx="1">
                  <c:v>9</c:v>
                </c:pt>
                <c:pt idx="2">
                  <c:v>8</c:v>
                </c:pt>
                <c:pt idx="3">
                  <c:v>1</c:v>
                </c:pt>
              </c:numCache>
            </c:numRef>
          </c:val>
        </c:ser>
        <c:dLbls>
          <c:showVal val="1"/>
          <c:showCatName val="1"/>
          <c:showPercent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BEAC7"/>
        </a:gs>
        <a:gs pos="17999">
          <a:srgbClr val="FEE7F2"/>
        </a:gs>
        <a:gs pos="36000">
          <a:srgbClr val="FAC77D"/>
        </a:gs>
        <a:gs pos="61000">
          <a:srgbClr val="FBA97D"/>
        </a:gs>
        <a:gs pos="82001">
          <a:srgbClr val="FBD49C"/>
        </a:gs>
        <a:gs pos="100000">
          <a:srgbClr val="FEE7F2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762275809273842"/>
          <c:y val="2.2508038585209059E-2"/>
          <c:w val="0.79166666666666652"/>
          <c:h val="0.97749196141479189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howVal val="1"/>
          </c:dLbls>
          <c:cat>
            <c:strRef>
              <c:f>Лист1!$A$1:$A$4</c:f>
              <c:strCache>
                <c:ptCount val="4"/>
                <c:pt idx="0">
                  <c:v>в.р.</c:v>
                </c:pt>
                <c:pt idx="1">
                  <c:v>д.р.</c:v>
                </c:pt>
                <c:pt idx="2">
                  <c:v>с.р.</c:v>
                </c:pt>
                <c:pt idx="3">
                  <c:v>н.р.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11</c:v>
                </c:pt>
                <c:pt idx="1">
                  <c:v>9</c:v>
                </c:pt>
                <c:pt idx="2">
                  <c:v>8</c:v>
                </c:pt>
                <c:pt idx="3">
                  <c:v>1</c:v>
                </c:pt>
              </c:numCache>
            </c:numRef>
          </c:val>
        </c:ser>
        <c:gapWidth val="100"/>
        <c:axId val="119839744"/>
        <c:axId val="123298560"/>
      </c:barChart>
      <c:catAx>
        <c:axId val="119839744"/>
        <c:scaling>
          <c:orientation val="minMax"/>
        </c:scaling>
        <c:axPos val="b"/>
        <c:tickLblPos val="nextTo"/>
        <c:crossAx val="123298560"/>
        <c:crossesAt val="0"/>
        <c:auto val="1"/>
        <c:lblAlgn val="ctr"/>
        <c:lblOffset val="100"/>
      </c:catAx>
      <c:valAx>
        <c:axId val="123298560"/>
        <c:scaling>
          <c:orientation val="minMax"/>
        </c:scaling>
        <c:axPos val="l"/>
        <c:majorGridlines/>
        <c:numFmt formatCode="General" sourceLinked="1"/>
        <c:tickLblPos val="nextTo"/>
        <c:crossAx val="1198397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FFFFF"/>
        </a:gs>
        <a:gs pos="100000">
          <a:srgbClr val="FF8080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762275809273842"/>
          <c:y val="2.2508038585209059E-2"/>
          <c:w val="0.79166666666666652"/>
          <c:h val="0.97749196141479189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howVal val="1"/>
          </c:dLbls>
          <c:cat>
            <c:strRef>
              <c:f>Лист1!$A$1:$A$4</c:f>
              <c:strCache>
                <c:ptCount val="4"/>
                <c:pt idx="0">
                  <c:v>в.р.</c:v>
                </c:pt>
                <c:pt idx="1">
                  <c:v>д.р.</c:v>
                </c:pt>
                <c:pt idx="2">
                  <c:v>с.р.</c:v>
                </c:pt>
                <c:pt idx="3">
                  <c:v>н.р.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11</c:v>
                </c:pt>
                <c:pt idx="1">
                  <c:v>9</c:v>
                </c:pt>
                <c:pt idx="2">
                  <c:v>8</c:v>
                </c:pt>
                <c:pt idx="3">
                  <c:v>1</c:v>
                </c:pt>
              </c:numCache>
            </c:numRef>
          </c:val>
        </c:ser>
        <c:gapWidth val="100"/>
        <c:axId val="129917312"/>
        <c:axId val="129918848"/>
      </c:barChart>
      <c:catAx>
        <c:axId val="129917312"/>
        <c:scaling>
          <c:orientation val="minMax"/>
        </c:scaling>
        <c:axPos val="b"/>
        <c:tickLblPos val="nextTo"/>
        <c:crossAx val="129918848"/>
        <c:crossesAt val="0"/>
        <c:auto val="1"/>
        <c:lblAlgn val="ctr"/>
        <c:lblOffset val="100"/>
      </c:catAx>
      <c:valAx>
        <c:axId val="129918848"/>
        <c:scaling>
          <c:orientation val="minMax"/>
        </c:scaling>
        <c:axPos val="l"/>
        <c:majorGridlines/>
        <c:numFmt formatCode="General" sourceLinked="1"/>
        <c:tickLblPos val="nextTo"/>
        <c:crossAx val="12991731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</c:chart>
  <c:spPr>
    <a:gradFill rotWithShape="0">
      <a:gsLst>
        <a:gs pos="0">
          <a:srgbClr val="FFFFFF"/>
        </a:gs>
        <a:gs pos="100000">
          <a:srgbClr val="FF8080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703E1-D444-45DA-8738-29B70E43AA1C}" type="datetimeFigureOut">
              <a:rPr lang="ru-RU" smtClean="0"/>
              <a:t>22.02.2013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BA2DBB-9A98-4522-A9B9-BC699C8724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A2DBB-9A98-4522-A9B9-BC699C87240E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chart" Target="../charts/chart2.xml"/><Relationship Id="rId7" Type="http://schemas.openxmlformats.org/officeDocument/2006/relationships/hyperlink" Target="http://smajliki.ru/smilie-779210055.html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9"/>
            <a:ext cx="4500595" cy="1470025"/>
          </a:xfrm>
        </p:spPr>
        <p:txBody>
          <a:bodyPr>
            <a:normAutofit/>
          </a:bodyPr>
          <a:lstStyle/>
          <a:p>
            <a:r>
              <a:rPr lang="uk-UA" sz="6600" b="1" dirty="0" err="1" smtClean="0">
                <a:latin typeface="Monotype Corsiva" pitchFamily="66" charset="0"/>
              </a:rPr>
              <a:t>Портфоліо</a:t>
            </a:r>
            <a:endParaRPr lang="ru-RU" sz="66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714753"/>
            <a:ext cx="4786347" cy="2428892"/>
          </a:xfrm>
        </p:spPr>
        <p:txBody>
          <a:bodyPr>
            <a:noAutofit/>
          </a:bodyPr>
          <a:lstStyle/>
          <a:p>
            <a:r>
              <a:rPr lang="uk-UA" sz="4800" dirty="0" smtClean="0">
                <a:solidFill>
                  <a:schemeClr val="tx1"/>
                </a:solidFill>
                <a:latin typeface="Comic Sans MS" pitchFamily="66" charset="0"/>
              </a:rPr>
              <a:t>Надія Андріївна Данилова</a:t>
            </a:r>
            <a:endParaRPr lang="ru-RU" sz="48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C:\DOCUME~1\072B~1\LOCALS~1\Temp\FineReader11\media\image2.jpeg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50596" y="1535894"/>
            <a:ext cx="464347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5"/>
            <a:ext cx="7772400" cy="7143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Переваги інтерактивного навчання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3" y="1357298"/>
            <a:ext cx="7286676" cy="4929222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У роботі беруть участь усі діти класу;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Учні вчаться працювати у групі (команді);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Формується доброзичливе ставлення до опонента;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Кожна дитина може запропонувати свою думку;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Створюється </a:t>
            </a:r>
            <a:r>
              <a:rPr lang="uk-UA" dirty="0" err="1" smtClean="0">
                <a:solidFill>
                  <a:schemeClr val="tx1"/>
                </a:solidFill>
              </a:rPr>
              <a:t>“ситуація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  <a:r>
              <a:rPr lang="uk-UA" dirty="0" err="1" smtClean="0">
                <a:solidFill>
                  <a:schemeClr val="tx1"/>
                </a:solidFill>
              </a:rPr>
              <a:t>успіху”</a:t>
            </a:r>
            <a:endParaRPr lang="uk-UA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За короткий час </a:t>
            </a:r>
            <a:r>
              <a:rPr lang="uk-UA" dirty="0" err="1" smtClean="0">
                <a:solidFill>
                  <a:schemeClr val="tx1"/>
                </a:solidFill>
              </a:rPr>
              <a:t>опановується</a:t>
            </a:r>
            <a:r>
              <a:rPr lang="uk-UA" dirty="0" smtClean="0">
                <a:solidFill>
                  <a:schemeClr val="tx1"/>
                </a:solidFill>
              </a:rPr>
              <a:t> багато матеріалу;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Формуються навички толерантного спілкування;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Формується вміння аргументувати власну точку зору.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Шляхи реалізації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3109" y="1571613"/>
            <a:ext cx="4714908" cy="714380"/>
          </a:xfrm>
          <a:prstGeom prst="roundRect">
            <a:avLst/>
          </a:prstGeom>
        </p:spPr>
        <p:style>
          <a:lnRef idx="2">
            <a:schemeClr val="accent6"/>
          </a:lnRef>
          <a:fillRef idx="1003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Стратегія навчання і виховання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3" y="3000372"/>
            <a:ext cx="1785951" cy="1714512"/>
          </a:xfrm>
          <a:prstGeom prst="roundRect">
            <a:avLst/>
          </a:prstGeom>
        </p:spPr>
        <p:style>
          <a:lnRef idx="2">
            <a:schemeClr val="accent6"/>
          </a:lnRef>
          <a:fillRef idx="1003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Новітні педагогічні технології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71737" y="3000372"/>
            <a:ext cx="1785951" cy="1714512"/>
          </a:xfrm>
          <a:prstGeom prst="roundRect">
            <a:avLst/>
          </a:prstGeom>
        </p:spPr>
        <p:style>
          <a:lnRef idx="2">
            <a:schemeClr val="accent6"/>
          </a:lnRef>
          <a:fillRef idx="1003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Нові предмети і курси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1" y="3000372"/>
            <a:ext cx="1785951" cy="1714512"/>
          </a:xfrm>
          <a:prstGeom prst="roundRect">
            <a:avLst/>
          </a:prstGeom>
        </p:spPr>
        <p:style>
          <a:lnRef idx="2">
            <a:schemeClr val="accent6"/>
          </a:lnRef>
          <a:fillRef idx="1003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Активна позакласна діяльність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00826" y="3000372"/>
            <a:ext cx="1785951" cy="1714512"/>
          </a:xfrm>
          <a:prstGeom prst="roundRect">
            <a:avLst/>
          </a:prstGeom>
        </p:spPr>
        <p:style>
          <a:lnRef idx="2">
            <a:schemeClr val="accent6"/>
          </a:lnRef>
          <a:fillRef idx="1003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Тісна співпраця з батьками</a:t>
            </a:r>
            <a:endParaRPr lang="ru-RU" dirty="0"/>
          </a:p>
        </p:txBody>
      </p:sp>
      <p:cxnSp>
        <p:nvCxnSpPr>
          <p:cNvPr id="9" name="Прямая со стрелкой 8"/>
          <p:cNvCxnSpPr>
            <a:endCxn id="4" idx="0"/>
          </p:cNvCxnSpPr>
          <p:nvPr/>
        </p:nvCxnSpPr>
        <p:spPr>
          <a:xfrm rot="10800000" flipV="1">
            <a:off x="1464449" y="2285992"/>
            <a:ext cx="2821801" cy="7143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5" idx="0"/>
          </p:cNvCxnSpPr>
          <p:nvPr/>
        </p:nvCxnSpPr>
        <p:spPr>
          <a:xfrm rot="10800000" flipV="1">
            <a:off x="3464713" y="2285992"/>
            <a:ext cx="892977" cy="7143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6" idx="0"/>
          </p:cNvCxnSpPr>
          <p:nvPr/>
        </p:nvCxnSpPr>
        <p:spPr>
          <a:xfrm>
            <a:off x="4714880" y="2285992"/>
            <a:ext cx="750097" cy="7143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286381" y="2285994"/>
            <a:ext cx="1857387" cy="64294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5" y="428604"/>
            <a:ext cx="4357719" cy="571504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Робота з батьками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1" y="1428736"/>
            <a:ext cx="2000264" cy="6429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Вивчення сімей учнів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1428736"/>
            <a:ext cx="2500331" cy="6429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Батьківський всеобуч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5075" y="1428736"/>
            <a:ext cx="2000264" cy="6429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Спільна робота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643183"/>
            <a:ext cx="1714512" cy="500066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Спостереження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500438"/>
            <a:ext cx="1643075" cy="428628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Анкетування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286256"/>
            <a:ext cx="1643075" cy="107157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Вивчення</a:t>
            </a:r>
          </a:p>
          <a:p>
            <a:pPr algn="ctr"/>
            <a:r>
              <a:rPr lang="uk-UA" dirty="0" smtClean="0"/>
              <a:t>Родинних</a:t>
            </a:r>
          </a:p>
          <a:p>
            <a:pPr algn="ctr"/>
            <a:r>
              <a:rPr lang="uk-UA" dirty="0" smtClean="0"/>
              <a:t>коренів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57553" y="2500306"/>
            <a:ext cx="2214579" cy="6429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Бесіди, групові та індивідуальні консультації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57553" y="3214686"/>
            <a:ext cx="2214579" cy="6429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Лекції, розгляд матеріалів з педагогічної преси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57553" y="3929066"/>
            <a:ext cx="2214579" cy="6429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Відкритті навчальні заняття та заходи</a:t>
            </a:r>
            <a:endParaRPr lang="ru-RU" sz="1400" dirty="0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3357553" y="4643446"/>
            <a:ext cx="2214579" cy="6429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Виставки дитячих робіт та їх аналіз</a:t>
            </a:r>
            <a:endParaRPr lang="ru-RU" sz="1400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6786577" y="2500306"/>
            <a:ext cx="2214579" cy="642942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Загальношкільні збори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929454" y="3286125"/>
            <a:ext cx="2071703" cy="571504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Класні збори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929454" y="4071942"/>
            <a:ext cx="2071703" cy="571504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Спільні свята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929454" y="4857761"/>
            <a:ext cx="2071703" cy="571504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Громадські справи</a:t>
            </a:r>
            <a:endParaRPr lang="ru-RU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 rot="10800000" flipV="1">
            <a:off x="2143108" y="1000109"/>
            <a:ext cx="785819" cy="3571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4214810" y="1214423"/>
            <a:ext cx="42862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500827" y="1000108"/>
            <a:ext cx="714380" cy="4286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1250133" y="2250273"/>
            <a:ext cx="571504" cy="21431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2"/>
          </p:cNvCxnSpPr>
          <p:nvPr/>
        </p:nvCxnSpPr>
        <p:spPr>
          <a:xfrm rot="5400000">
            <a:off x="4339827" y="2232417"/>
            <a:ext cx="357192" cy="3571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1107257" y="3321843"/>
            <a:ext cx="285752" cy="7143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1035820" y="4036224"/>
            <a:ext cx="357190" cy="14287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13" idx="0"/>
          </p:cNvCxnSpPr>
          <p:nvPr/>
        </p:nvCxnSpPr>
        <p:spPr>
          <a:xfrm>
            <a:off x="7286646" y="2071678"/>
            <a:ext cx="607223" cy="4286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14" idx="0"/>
          </p:cNvCxnSpPr>
          <p:nvPr/>
        </p:nvCxnSpPr>
        <p:spPr>
          <a:xfrm rot="16200000" flipH="1">
            <a:off x="7893868" y="3214686"/>
            <a:ext cx="142875" cy="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15" idx="0"/>
          </p:cNvCxnSpPr>
          <p:nvPr/>
        </p:nvCxnSpPr>
        <p:spPr>
          <a:xfrm rot="16200000" flipH="1">
            <a:off x="7858149" y="3964784"/>
            <a:ext cx="214313" cy="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16" idx="0"/>
          </p:cNvCxnSpPr>
          <p:nvPr/>
        </p:nvCxnSpPr>
        <p:spPr>
          <a:xfrm rot="16200000" flipH="1">
            <a:off x="7858149" y="4750601"/>
            <a:ext cx="214313" cy="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3"/>
            <a:ext cx="7772400" cy="100013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Нормативно-правове забезпечення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785926"/>
            <a:ext cx="7786742" cy="4357718"/>
          </a:xfrm>
          <a:noFill/>
        </p:spPr>
        <p:txBody>
          <a:bodyPr>
            <a:normAutofit lnSpcReduction="10000"/>
          </a:bodyPr>
          <a:lstStyle/>
          <a:p>
            <a:pPr algn="l">
              <a:buFont typeface="Wingdings" pitchFamily="2" charset="2"/>
              <a:buChar char="q"/>
            </a:pPr>
            <a:r>
              <a:rPr lang="uk-UA" dirty="0" smtClean="0">
                <a:solidFill>
                  <a:schemeClr val="tx1"/>
                </a:solidFill>
              </a:rPr>
              <a:t>Положення про атестацію.</a:t>
            </a:r>
          </a:p>
          <a:p>
            <a:pPr algn="l">
              <a:buFont typeface="Wingdings" pitchFamily="2" charset="2"/>
              <a:buChar char="q"/>
            </a:pPr>
            <a:r>
              <a:rPr lang="uk-UA" dirty="0" smtClean="0">
                <a:solidFill>
                  <a:schemeClr val="tx1"/>
                </a:solidFill>
              </a:rPr>
              <a:t>Санітарні правила та норми.</a:t>
            </a:r>
          </a:p>
          <a:p>
            <a:pPr algn="l">
              <a:buFont typeface="Wingdings" pitchFamily="2" charset="2"/>
              <a:buChar char="q"/>
            </a:pPr>
            <a:r>
              <a:rPr lang="uk-UA" dirty="0" smtClean="0">
                <a:solidFill>
                  <a:schemeClr val="tx1"/>
                </a:solidFill>
              </a:rPr>
              <a:t>Інструкція про ведення кл. журналів 	(1-4кл.).</a:t>
            </a:r>
          </a:p>
          <a:p>
            <a:pPr algn="l">
              <a:buFont typeface="Wingdings" pitchFamily="2" charset="2"/>
              <a:buChar char="q"/>
            </a:pPr>
            <a:r>
              <a:rPr lang="uk-UA" dirty="0" smtClean="0">
                <a:solidFill>
                  <a:schemeClr val="tx1"/>
                </a:solidFill>
              </a:rPr>
              <a:t>Критерії оцінювання </a:t>
            </a:r>
            <a:r>
              <a:rPr lang="uk-UA" dirty="0" err="1" smtClean="0">
                <a:solidFill>
                  <a:schemeClr val="tx1"/>
                </a:solidFill>
              </a:rPr>
              <a:t>навч</a:t>
            </a:r>
            <a:r>
              <a:rPr lang="uk-UA" dirty="0" smtClean="0">
                <a:solidFill>
                  <a:schemeClr val="tx1"/>
                </a:solidFill>
              </a:rPr>
              <a:t>. Досягнень.</a:t>
            </a:r>
          </a:p>
          <a:p>
            <a:pPr algn="l">
              <a:buFont typeface="Wingdings" pitchFamily="2" charset="2"/>
              <a:buChar char="q"/>
            </a:pPr>
            <a:r>
              <a:rPr lang="uk-UA" dirty="0" smtClean="0">
                <a:solidFill>
                  <a:schemeClr val="tx1"/>
                </a:solidFill>
              </a:rPr>
              <a:t>Базовий перелік обладнання.</a:t>
            </a:r>
          </a:p>
          <a:p>
            <a:pPr algn="l">
              <a:buFont typeface="Wingdings" pitchFamily="2" charset="2"/>
              <a:buChar char="q"/>
            </a:pPr>
            <a:r>
              <a:rPr lang="uk-UA" dirty="0" smtClean="0">
                <a:solidFill>
                  <a:schemeClr val="tx1"/>
                </a:solidFill>
              </a:rPr>
              <a:t>Новий Державний стандарт початкової загальної освіти.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5"/>
            <a:ext cx="8229600" cy="4583122"/>
          </a:xfrm>
        </p:spPr>
        <p:txBody>
          <a:bodyPr>
            <a:normAutofit/>
          </a:bodyPr>
          <a:lstStyle/>
          <a:p>
            <a:r>
              <a:rPr lang="uk-UA" dirty="0" smtClean="0"/>
              <a:t>Класифікація</a:t>
            </a:r>
            <a:br>
              <a:rPr lang="uk-UA" dirty="0" smtClean="0"/>
            </a:br>
            <a:r>
              <a:rPr lang="uk-UA" dirty="0" smtClean="0"/>
              <a:t>інтерактивних</a:t>
            </a:r>
            <a:br>
              <a:rPr lang="uk-UA" dirty="0" smtClean="0"/>
            </a:br>
            <a:r>
              <a:rPr lang="uk-UA" dirty="0" smtClean="0"/>
              <a:t>методів навчання </a:t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Групове навчання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/>
              <a:t>Робота в парах;</a:t>
            </a:r>
          </a:p>
          <a:p>
            <a:r>
              <a:rPr lang="uk-UA" sz="3600" b="1" dirty="0" err="1" smtClean="0"/>
              <a:t>“Карусель”</a:t>
            </a:r>
            <a:r>
              <a:rPr lang="uk-UA" sz="3600" b="1" dirty="0" smtClean="0"/>
              <a:t>;</a:t>
            </a:r>
          </a:p>
          <a:p>
            <a:r>
              <a:rPr lang="uk-UA" sz="3600" b="1" dirty="0" smtClean="0"/>
              <a:t>Два – чотири – усі разом;</a:t>
            </a:r>
          </a:p>
          <a:p>
            <a:r>
              <a:rPr lang="uk-UA" sz="3600" b="1" dirty="0" smtClean="0"/>
              <a:t>Робота в малих групах;</a:t>
            </a:r>
          </a:p>
          <a:p>
            <a:r>
              <a:rPr lang="uk-UA" sz="3600" b="1" dirty="0" err="1" smtClean="0"/>
              <a:t>“Акваріум”</a:t>
            </a:r>
            <a:endParaRPr lang="ru-RU" sz="3600" b="1" dirty="0"/>
          </a:p>
        </p:txBody>
      </p:sp>
      <p:pic>
        <p:nvPicPr>
          <p:cNvPr id="3074" name="Picture 2" descr="C:\Documents and Settings\Administrator\Desktop\Фото\Изображение 4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643314"/>
            <a:ext cx="3143272" cy="2357454"/>
          </a:xfrm>
          <a:prstGeom prst="rect">
            <a:avLst/>
          </a:prstGeom>
          <a:noFill/>
        </p:spPr>
      </p:pic>
      <p:pic>
        <p:nvPicPr>
          <p:cNvPr id="3075" name="Picture 3" descr="C:\Documents and Settings\Administrator\Desktop\Фото\Изображение 48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071546"/>
            <a:ext cx="3286148" cy="2464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92D050"/>
                </a:solidFill>
              </a:rPr>
              <a:t>Фронтальне навчання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12290" name="Picture 2" descr="C:\Documents and Settings\Administrator\Desktop\Фото\Изображение 46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6321396" y="2428868"/>
            <a:ext cx="2822604" cy="2116953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6"/>
                </a:solidFill>
              </a:rPr>
              <a:t>Це методи, що передбачають спільну роботу всього класу.</a:t>
            </a:r>
          </a:p>
          <a:p>
            <a:endParaRPr lang="uk-UA" sz="2400" b="1" dirty="0" smtClean="0">
              <a:solidFill>
                <a:schemeClr val="accent6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uk-UA" sz="2400" b="1" dirty="0" err="1" smtClean="0">
                <a:solidFill>
                  <a:schemeClr val="accent6"/>
                </a:solidFill>
              </a:rPr>
              <a:t>“Мікрофон”</a:t>
            </a:r>
            <a:r>
              <a:rPr lang="uk-UA" sz="2400" b="1" dirty="0" smtClean="0">
                <a:solidFill>
                  <a:schemeClr val="accent6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err="1" smtClean="0">
                <a:solidFill>
                  <a:schemeClr val="accent6"/>
                </a:solidFill>
              </a:rPr>
              <a:t>“Незакінчені</a:t>
            </a:r>
            <a:r>
              <a:rPr lang="uk-UA" sz="2400" b="1" dirty="0" smtClean="0">
                <a:solidFill>
                  <a:schemeClr val="accent6"/>
                </a:solidFill>
              </a:rPr>
              <a:t> </a:t>
            </a:r>
            <a:r>
              <a:rPr lang="uk-UA" sz="2400" b="1" dirty="0" err="1" smtClean="0">
                <a:solidFill>
                  <a:schemeClr val="accent6"/>
                </a:solidFill>
              </a:rPr>
              <a:t>речення”</a:t>
            </a:r>
            <a:r>
              <a:rPr lang="uk-UA" sz="2400" b="1" dirty="0" smtClean="0">
                <a:solidFill>
                  <a:schemeClr val="accent6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err="1" smtClean="0">
                <a:solidFill>
                  <a:schemeClr val="accent6"/>
                </a:solidFill>
              </a:rPr>
              <a:t>“Мозковий</a:t>
            </a:r>
            <a:r>
              <a:rPr lang="uk-UA" sz="2400" b="1" dirty="0" smtClean="0">
                <a:solidFill>
                  <a:schemeClr val="accent6"/>
                </a:solidFill>
              </a:rPr>
              <a:t> </a:t>
            </a:r>
            <a:r>
              <a:rPr lang="uk-UA" sz="2400" b="1" dirty="0" err="1" smtClean="0">
                <a:solidFill>
                  <a:schemeClr val="accent6"/>
                </a:solidFill>
              </a:rPr>
              <a:t>штурм”</a:t>
            </a:r>
            <a:r>
              <a:rPr lang="uk-UA" sz="2400" b="1" dirty="0" smtClean="0">
                <a:solidFill>
                  <a:schemeClr val="accent6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err="1" smtClean="0">
                <a:solidFill>
                  <a:schemeClr val="accent6"/>
                </a:solidFill>
              </a:rPr>
              <a:t>“Навчаючи</a:t>
            </a:r>
            <a:r>
              <a:rPr lang="uk-UA" sz="2400" b="1" dirty="0" smtClean="0">
                <a:solidFill>
                  <a:schemeClr val="accent6"/>
                </a:solidFill>
              </a:rPr>
              <a:t> - </a:t>
            </a:r>
            <a:r>
              <a:rPr lang="uk-UA" sz="2400" b="1" dirty="0" err="1" smtClean="0">
                <a:solidFill>
                  <a:schemeClr val="accent6"/>
                </a:solidFill>
              </a:rPr>
              <a:t>учусь”</a:t>
            </a:r>
            <a:r>
              <a:rPr lang="uk-UA" sz="2400" b="1" dirty="0" smtClean="0">
                <a:solidFill>
                  <a:schemeClr val="accent6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err="1" smtClean="0">
                <a:solidFill>
                  <a:schemeClr val="accent6"/>
                </a:solidFill>
              </a:rPr>
              <a:t>“Дерево</a:t>
            </a:r>
            <a:r>
              <a:rPr lang="uk-UA" sz="2400" b="1" dirty="0" smtClean="0">
                <a:solidFill>
                  <a:schemeClr val="accent6"/>
                </a:solidFill>
              </a:rPr>
              <a:t> </a:t>
            </a:r>
            <a:r>
              <a:rPr lang="uk-UA" sz="2400" b="1" dirty="0" err="1" smtClean="0">
                <a:solidFill>
                  <a:schemeClr val="accent6"/>
                </a:solidFill>
              </a:rPr>
              <a:t>рішень”</a:t>
            </a:r>
            <a:r>
              <a:rPr lang="uk-UA" sz="2400" b="1" dirty="0" smtClean="0">
                <a:solidFill>
                  <a:schemeClr val="accent6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err="1" smtClean="0">
                <a:solidFill>
                  <a:schemeClr val="accent6"/>
                </a:solidFill>
              </a:rPr>
              <a:t>“Ажурна</a:t>
            </a:r>
            <a:r>
              <a:rPr lang="uk-UA" sz="2400" b="1" dirty="0" smtClean="0">
                <a:solidFill>
                  <a:schemeClr val="accent6"/>
                </a:solidFill>
              </a:rPr>
              <a:t> </a:t>
            </a:r>
            <a:r>
              <a:rPr lang="uk-UA" sz="2400" b="1" dirty="0" err="1" smtClean="0">
                <a:solidFill>
                  <a:schemeClr val="accent6"/>
                </a:solidFill>
              </a:rPr>
              <a:t>пилка”</a:t>
            </a:r>
            <a:r>
              <a:rPr lang="uk-UA" sz="2400" b="1" dirty="0" smtClean="0">
                <a:solidFill>
                  <a:schemeClr val="accent6"/>
                </a:solidFill>
              </a:rPr>
              <a:t>.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pic>
        <p:nvPicPr>
          <p:cNvPr id="12291" name="Picture 3" descr="C:\Documents and Settings\Administrator\Desktop\Фото\Изображение 52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000108"/>
            <a:ext cx="2571750" cy="1928813"/>
          </a:xfrm>
          <a:prstGeom prst="rect">
            <a:avLst/>
          </a:prstGeom>
          <a:noFill/>
        </p:spPr>
      </p:pic>
      <p:pic>
        <p:nvPicPr>
          <p:cNvPr id="2050" name="Picture 2" descr="C:\Documents and Settings\Administrator\Desktop\Фото\Изображение 6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4000504"/>
            <a:ext cx="2822572" cy="2116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dirty="0" smtClean="0"/>
              <a:t>Навчання у грі</a:t>
            </a:r>
            <a:endParaRPr lang="ru-RU" sz="4000" dirty="0"/>
          </a:p>
        </p:txBody>
      </p:sp>
      <p:pic>
        <p:nvPicPr>
          <p:cNvPr id="4099" name="Picture 3" descr="C:\Documents and Settings\Administrator\Desktop\Фото\Изображение 53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4857752" y="500042"/>
            <a:ext cx="3251200" cy="2438400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4114799" cy="4691063"/>
          </a:xfrm>
        </p:spPr>
        <p:txBody>
          <a:bodyPr>
            <a:noAutofit/>
          </a:bodyPr>
          <a:lstStyle/>
          <a:p>
            <a:r>
              <a:rPr lang="uk-UA" sz="2800" dirty="0" smtClean="0"/>
              <a:t>Це навчання, за якого учням надається максимальна свобода інтелектуальної діяльності, що обмежується лише правилами гри.</a:t>
            </a:r>
          </a:p>
          <a:p>
            <a:endParaRPr lang="uk-UA" sz="2800" dirty="0" smtClean="0"/>
          </a:p>
          <a:p>
            <a:pPr>
              <a:buFont typeface="Arial" pitchFamily="34" charset="0"/>
              <a:buChar char="•"/>
            </a:pPr>
            <a:r>
              <a:rPr lang="uk-UA" sz="2800" dirty="0" smtClean="0"/>
              <a:t> Імітації;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/>
              <a:t>Рольові ігри;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/>
              <a:t>Драматизації. </a:t>
            </a:r>
            <a:endParaRPr lang="ru-RU" sz="2800" dirty="0"/>
          </a:p>
        </p:txBody>
      </p:sp>
      <p:pic>
        <p:nvPicPr>
          <p:cNvPr id="4100" name="Picture 4" descr="C:\Documents and Settings\Administrator\Desktop\Фото\Изображение 56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357562"/>
            <a:ext cx="3238500" cy="2428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6"/>
                </a:solidFill>
              </a:rPr>
              <a:t>Навчання у дискусії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4800" dirty="0" smtClean="0"/>
              <a:t>Це широке публічне обговорення спірного питання</a:t>
            </a:r>
            <a:endParaRPr lang="ru-RU" sz="4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Метод </a:t>
            </a:r>
            <a:r>
              <a:rPr lang="uk-UA" sz="3600" dirty="0" err="1" smtClean="0"/>
              <a:t>“Прес”</a:t>
            </a:r>
            <a:r>
              <a:rPr lang="uk-UA" sz="3600" dirty="0" smtClean="0"/>
              <a:t>;</a:t>
            </a:r>
          </a:p>
          <a:p>
            <a:r>
              <a:rPr lang="uk-UA" sz="3600" dirty="0" err="1" smtClean="0"/>
              <a:t>“Обери</a:t>
            </a:r>
            <a:r>
              <a:rPr lang="uk-UA" sz="3600" dirty="0" smtClean="0"/>
              <a:t> </a:t>
            </a:r>
            <a:r>
              <a:rPr lang="uk-UA" sz="3600" dirty="0" err="1" smtClean="0"/>
              <a:t>позицію”</a:t>
            </a:r>
            <a:r>
              <a:rPr lang="uk-UA" sz="3600" dirty="0" smtClean="0"/>
              <a:t>;</a:t>
            </a:r>
          </a:p>
          <a:p>
            <a:r>
              <a:rPr lang="uk-UA" sz="3600" dirty="0" err="1" smtClean="0"/>
              <a:t>“Зміни</a:t>
            </a:r>
            <a:r>
              <a:rPr lang="uk-UA" sz="3600" dirty="0" smtClean="0"/>
              <a:t> </a:t>
            </a:r>
            <a:r>
              <a:rPr lang="uk-UA" sz="3600" dirty="0" err="1" smtClean="0"/>
              <a:t>позицію”</a:t>
            </a:r>
            <a:r>
              <a:rPr lang="uk-UA" sz="3600" dirty="0" smtClean="0"/>
              <a:t>;</a:t>
            </a:r>
          </a:p>
          <a:p>
            <a:r>
              <a:rPr lang="uk-UA" sz="3600" dirty="0" err="1" smtClean="0"/>
              <a:t>“Ток-шоу”</a:t>
            </a:r>
            <a:r>
              <a:rPr lang="uk-UA" sz="3600" dirty="0" smtClean="0"/>
              <a:t>;</a:t>
            </a:r>
          </a:p>
          <a:p>
            <a:r>
              <a:rPr lang="uk-UA" sz="3600" dirty="0" err="1" smtClean="0"/>
              <a:t>“Дебати”</a:t>
            </a:r>
            <a:r>
              <a:rPr lang="uk-UA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3"/>
          <p:cNvGraphicFramePr>
            <a:graphicFrameLocks/>
          </p:cNvGraphicFramePr>
          <p:nvPr/>
        </p:nvGraphicFramePr>
        <p:xfrm>
          <a:off x="0" y="1357298"/>
          <a:ext cx="3324225" cy="2962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71472" y="0"/>
            <a:ext cx="81051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</a:t>
            </a:r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ість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знань учнів 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000108"/>
            <a:ext cx="173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Читання – 89%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1500174"/>
            <a:ext cx="1367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Мова – 82%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928670"/>
            <a:ext cx="225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Математика – 82%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12" name="Chart 3"/>
          <p:cNvGraphicFramePr>
            <a:graphicFrameLocks/>
          </p:cNvGraphicFramePr>
          <p:nvPr/>
        </p:nvGraphicFramePr>
        <p:xfrm>
          <a:off x="5819775" y="1214422"/>
          <a:ext cx="3324225" cy="2962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3"/>
          <p:cNvGraphicFramePr>
            <a:graphicFrameLocks/>
          </p:cNvGraphicFramePr>
          <p:nvPr/>
        </p:nvGraphicFramePr>
        <p:xfrm>
          <a:off x="2857488" y="2000240"/>
          <a:ext cx="3324225" cy="2962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hart 5"/>
          <p:cNvGraphicFramePr>
            <a:graphicFrameLocks/>
          </p:cNvGraphicFramePr>
          <p:nvPr/>
        </p:nvGraphicFramePr>
        <p:xfrm>
          <a:off x="0" y="4591045"/>
          <a:ext cx="2686056" cy="2266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14282" y="428625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err="1" smtClean="0">
                <a:solidFill>
                  <a:srgbClr val="FF0000"/>
                </a:solidFill>
              </a:rPr>
              <a:t>Природознавство–</a:t>
            </a:r>
            <a:r>
              <a:rPr lang="uk-UA" b="1" i="1" dirty="0" smtClean="0">
                <a:solidFill>
                  <a:srgbClr val="FF0000"/>
                </a:solidFill>
              </a:rPr>
              <a:t> </a:t>
            </a:r>
            <a:r>
              <a:rPr lang="uk-UA" b="1" i="1" dirty="0" smtClean="0">
                <a:solidFill>
                  <a:srgbClr val="FF0000"/>
                </a:solidFill>
              </a:rPr>
              <a:t>82%</a:t>
            </a:r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16" name="Chart 5"/>
          <p:cNvGraphicFramePr>
            <a:graphicFrameLocks/>
          </p:cNvGraphicFramePr>
          <p:nvPr/>
        </p:nvGraphicFramePr>
        <p:xfrm>
          <a:off x="6429388" y="4500571"/>
          <a:ext cx="2714612" cy="2357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072198" y="4143380"/>
            <a:ext cx="307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Громадянська освіта–68 </a:t>
            </a:r>
            <a:r>
              <a:rPr lang="uk-UA" b="1" i="1" dirty="0" smtClean="0">
                <a:solidFill>
                  <a:srgbClr val="FF0000"/>
                </a:solidFill>
              </a:rPr>
              <a:t>%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8" name="Picture 94" descr="http://s10.rimg.info/37256818119e5cd8d4991cf2bb022b39.gif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5076825"/>
            <a:ext cx="666750" cy="17811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5" y="142853"/>
            <a:ext cx="7772400" cy="1470025"/>
          </a:xfrm>
        </p:spPr>
        <p:txBody>
          <a:bodyPr/>
          <a:lstStyle/>
          <a:p>
            <a:r>
              <a:rPr lang="uk-UA" dirty="0" smtClean="0"/>
              <a:t>Зміст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1" y="1428736"/>
            <a:ext cx="6400800" cy="342902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Особисті дані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Професійне зростання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Суть досвіду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Шляхи реалізації (знахідки)</a:t>
            </a:r>
          </a:p>
          <a:p>
            <a:pPr algn="l"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Хвилини слави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7"/>
            <a:ext cx="7772400" cy="64294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/>
                </a:solidFill>
              </a:rPr>
              <a:t>Особливі успіхи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1142985"/>
            <a:ext cx="6400800" cy="785818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rgbClr val="FF0000"/>
                </a:solidFill>
              </a:rPr>
              <a:t>Нагороди вчителя примножуються </a:t>
            </a:r>
          </a:p>
          <a:p>
            <a:r>
              <a:rPr lang="uk-UA" sz="2000" dirty="0" smtClean="0">
                <a:solidFill>
                  <a:srgbClr val="FF0000"/>
                </a:solidFill>
              </a:rPr>
              <a:t>нагородами його учнів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DOCUME~1\072B~1\LOCALS~1\Temp\FineReader11\media\image1.jpe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7" y="1714488"/>
            <a:ext cx="1857388" cy="2071702"/>
          </a:xfrm>
          <a:prstGeom prst="rect">
            <a:avLst/>
          </a:prstGeom>
          <a:noFill/>
        </p:spPr>
      </p:pic>
      <p:pic>
        <p:nvPicPr>
          <p:cNvPr id="5" name="Рисунок 4" descr="C:\DOCUME~1\072B~1\LOCALS~1\Temp\FineReader11\media\image2.jpe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1714488"/>
            <a:ext cx="1928827" cy="2143140"/>
          </a:xfrm>
          <a:prstGeom prst="rect">
            <a:avLst/>
          </a:prstGeom>
          <a:noFill/>
        </p:spPr>
      </p:pic>
      <p:pic>
        <p:nvPicPr>
          <p:cNvPr id="6" name="Рисунок 5" descr="C:\DOCUME~1\072B~1\LOCALS~1\Temp\FineReader11\media\image3.jpeg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60" y="2214554"/>
            <a:ext cx="1643075" cy="1928826"/>
          </a:xfrm>
          <a:prstGeom prst="rect">
            <a:avLst/>
          </a:prstGeom>
          <a:noFill/>
        </p:spPr>
      </p:pic>
      <p:pic>
        <p:nvPicPr>
          <p:cNvPr id="7" name="Рисунок 6" descr="C:\DOCUME~1\072B~1\LOCALS~1\Temp\FineReader11\media\image4.jpeg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7" y="2214554"/>
            <a:ext cx="1571636" cy="1928826"/>
          </a:xfrm>
          <a:prstGeom prst="rect">
            <a:avLst/>
          </a:prstGeom>
          <a:noFill/>
        </p:spPr>
      </p:pic>
      <p:pic>
        <p:nvPicPr>
          <p:cNvPr id="8" name="Рисунок 7" descr="C:\DOCUME~1\072B~1\LOCALS~1\Temp\FineReader11\media\image5.jpeg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4286256"/>
            <a:ext cx="1962139" cy="2285992"/>
          </a:xfrm>
          <a:prstGeom prst="rect">
            <a:avLst/>
          </a:prstGeom>
          <a:noFill/>
        </p:spPr>
      </p:pic>
      <p:pic>
        <p:nvPicPr>
          <p:cNvPr id="9" name="Рисунок 8" descr="C:\DOCUME~1\072B~1\LOCALS~1\Temp\FineReader11\media\image6.jpeg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45" y="4286256"/>
            <a:ext cx="1857388" cy="2286016"/>
          </a:xfrm>
          <a:prstGeom prst="rect">
            <a:avLst/>
          </a:prstGeom>
          <a:noFill/>
        </p:spPr>
      </p:pic>
      <p:pic>
        <p:nvPicPr>
          <p:cNvPr id="10" name="Рисунок 9" descr="C:\DOCUME~1\072B~1\LOCALS~1\Temp\FineReader11\media\image7.jpeg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5" y="4214818"/>
            <a:ext cx="1928827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3008313" cy="1298562"/>
          </a:xfrm>
        </p:spPr>
        <p:txBody>
          <a:bodyPr>
            <a:normAutofit/>
          </a:bodyPr>
          <a:lstStyle/>
          <a:p>
            <a:r>
              <a:rPr lang="uk-UA" sz="3200" dirty="0" err="1" smtClean="0"/>
              <a:t>Зашко</a:t>
            </a:r>
            <a:r>
              <a:rPr lang="uk-UA" sz="3200" dirty="0" smtClean="0"/>
              <a:t> Богдан Олегович</a:t>
            </a:r>
            <a:endParaRPr lang="ru-RU" sz="3200" dirty="0"/>
          </a:p>
        </p:txBody>
      </p:sp>
      <p:pic>
        <p:nvPicPr>
          <p:cNvPr id="5" name="Содержимое 4" descr="Изображение 00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5400000">
            <a:off x="3512336" y="1345392"/>
            <a:ext cx="5048285" cy="378621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2428868"/>
            <a:ext cx="3008313" cy="3697296"/>
          </a:xfrm>
        </p:spPr>
        <p:txBody>
          <a:bodyPr>
            <a:normAutofit/>
          </a:bodyPr>
          <a:lstStyle/>
          <a:p>
            <a:r>
              <a:rPr lang="uk-UA" sz="2800" dirty="0" err="1" smtClean="0"/>
              <a:t>“Юне</a:t>
            </a:r>
            <a:r>
              <a:rPr lang="uk-UA" sz="2800" dirty="0" smtClean="0"/>
              <a:t> обдарування ”</a:t>
            </a:r>
          </a:p>
          <a:p>
            <a:r>
              <a:rPr lang="uk-UA" sz="2800" dirty="0" smtClean="0"/>
              <a:t>2007-2008н.р.</a:t>
            </a:r>
          </a:p>
          <a:p>
            <a:endParaRPr lang="uk-UA" sz="2800" dirty="0" smtClean="0"/>
          </a:p>
          <a:p>
            <a:r>
              <a:rPr lang="uk-UA" sz="2800" dirty="0" smtClean="0"/>
              <a:t>І місце – ІІ етап.</a:t>
            </a:r>
          </a:p>
          <a:p>
            <a:endParaRPr lang="uk-UA" sz="2800" dirty="0" smtClean="0"/>
          </a:p>
          <a:p>
            <a:r>
              <a:rPr lang="uk-UA" sz="2800" dirty="0" smtClean="0"/>
              <a:t>ІІІ місце – ІІІ етап.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Міжнародні конкурси </a:t>
            </a:r>
            <a:r>
              <a:rPr lang="uk-UA" dirty="0" err="1" smtClean="0"/>
              <a:t>“Кенгуру”</a:t>
            </a:r>
            <a:r>
              <a:rPr lang="uk-UA" dirty="0" smtClean="0"/>
              <a:t>, </a:t>
            </a:r>
            <a:r>
              <a:rPr lang="uk-UA" dirty="0" err="1" smtClean="0"/>
              <a:t>“Колосок”</a:t>
            </a:r>
            <a:endParaRPr lang="ru-RU" dirty="0"/>
          </a:p>
        </p:txBody>
      </p:sp>
      <p:pic>
        <p:nvPicPr>
          <p:cNvPr id="1026" name="Picture 2" descr="C:\Documents and Settings\Administrator\Desktop\0000000\Изображение 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53611" y="2053818"/>
            <a:ext cx="3286148" cy="2464611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Desktop\0000000\Изображение 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2593964" y="3121020"/>
            <a:ext cx="3251200" cy="24384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istrator\Desktop\0000000\Изображение 0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5522922" y="1835136"/>
            <a:ext cx="32512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643051"/>
            <a:ext cx="8229600" cy="2071702"/>
          </a:xfrm>
        </p:spPr>
        <p:txBody>
          <a:bodyPr/>
          <a:lstStyle/>
          <a:p>
            <a:r>
              <a:rPr lang="uk-UA" b="1" dirty="0" smtClean="0"/>
              <a:t>Наше</a:t>
            </a:r>
            <a:br>
              <a:rPr lang="uk-UA" b="1" dirty="0" smtClean="0"/>
            </a:br>
            <a:r>
              <a:rPr lang="uk-UA" b="1" dirty="0" smtClean="0"/>
              <a:t>шкільне життя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Ми – активні учасники шкільних конкурсів</a:t>
            </a:r>
            <a:endParaRPr lang="ru-RU" dirty="0"/>
          </a:p>
        </p:txBody>
      </p:sp>
      <p:pic>
        <p:nvPicPr>
          <p:cNvPr id="3" name="Рисунок 2" descr="C:\DOCUME~1\072B~1\LOCALS~1\Temp\FineReader11\media\image1.jpeg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14414" y="3500438"/>
            <a:ext cx="1643074" cy="2214578"/>
          </a:xfrm>
          <a:prstGeom prst="rect">
            <a:avLst/>
          </a:prstGeom>
          <a:noFill/>
        </p:spPr>
      </p:pic>
      <p:pic>
        <p:nvPicPr>
          <p:cNvPr id="4" name="Рисунок 3" descr="C:\DOCUME~1\072B~1\LOCALS~1\Temp\FineReader11\media\image2.jpeg"/>
          <p:cNvPicPr/>
          <p:nvPr/>
        </p:nvPicPr>
        <p:blipFill>
          <a:blip r:embed="rId4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214422"/>
            <a:ext cx="1571636" cy="2071702"/>
          </a:xfrm>
          <a:prstGeom prst="rect">
            <a:avLst/>
          </a:prstGeom>
          <a:noFill/>
        </p:spPr>
      </p:pic>
      <p:pic>
        <p:nvPicPr>
          <p:cNvPr id="5" name="Рисунок 4" descr="C:\DOCUME~1\072B~1\LOCALS~1\Temp\FineReader11\media\image3.jpeg"/>
          <p:cNvPicPr/>
          <p:nvPr/>
        </p:nvPicPr>
        <p:blipFill>
          <a:blip r:embed="rId5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43438" y="1714488"/>
            <a:ext cx="2357454" cy="1643074"/>
          </a:xfrm>
          <a:prstGeom prst="rect">
            <a:avLst/>
          </a:prstGeom>
          <a:noFill/>
        </p:spPr>
      </p:pic>
      <p:pic>
        <p:nvPicPr>
          <p:cNvPr id="6" name="Рисунок 5" descr="C:\DOCUME~1\072B~1\LOCALS~1\Temp\FineReader11\media\image4.jpeg"/>
          <p:cNvPicPr/>
          <p:nvPr/>
        </p:nvPicPr>
        <p:blipFill>
          <a:blip r:embed="rId6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000496" y="3786190"/>
            <a:ext cx="2972418" cy="201706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57290" y="3214686"/>
            <a:ext cx="18041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</a:t>
            </a:r>
          </a:p>
          <a:p>
            <a:pPr algn="ctr"/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</a:t>
            </a:r>
            <a:r>
              <a:rPr lang="ru-RU" sz="1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Родинне</a:t>
            </a:r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дерево»</a:t>
            </a:r>
            <a:endParaRPr lang="ru-RU" sz="1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5572140"/>
            <a:ext cx="218508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Фруктово-овочевий</a:t>
            </a:r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бал</a:t>
            </a:r>
            <a:endParaRPr lang="ru-RU" sz="1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3357562"/>
            <a:ext cx="246785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Квітка</a:t>
            </a:r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</a:t>
            </a:r>
            <a:r>
              <a:rPr lang="ru-RU" sz="1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посмішка</a:t>
            </a:r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природи</a:t>
            </a:r>
            <a:endParaRPr lang="ru-RU" sz="1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5857892"/>
            <a:ext cx="15648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1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Фантазії</a:t>
            </a:r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осені</a:t>
            </a:r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1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Завдання одне, а розв’язки інші</a:t>
            </a:r>
            <a:endParaRPr lang="ru-RU" dirty="0"/>
          </a:p>
        </p:txBody>
      </p:sp>
      <p:pic>
        <p:nvPicPr>
          <p:cNvPr id="13314" name="Picture 2" descr="C:\Documents and Settings\Administrator\Desktop\Фото\Изображение 4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5"/>
            <a:ext cx="4095779" cy="3071834"/>
          </a:xfrm>
          <a:prstGeom prst="rect">
            <a:avLst/>
          </a:prstGeom>
          <a:noFill/>
        </p:spPr>
      </p:pic>
      <p:pic>
        <p:nvPicPr>
          <p:cNvPr id="13315" name="Picture 3" descr="C:\Documents and Settings\Administrator\Desktop\Фото\Изображение 4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9" y="2357430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Які б не були інновації в моді, та пальці завжди нам стануть у пригоді</a:t>
            </a:r>
            <a:endParaRPr lang="ru-RU" dirty="0"/>
          </a:p>
        </p:txBody>
      </p:sp>
      <p:pic>
        <p:nvPicPr>
          <p:cNvPr id="14338" name="Picture 2" descr="C:\Documents and Settings\Administrator\Desktop\Фото\Изображение 4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5" y="1643051"/>
            <a:ext cx="3905277" cy="2928958"/>
          </a:xfrm>
          <a:prstGeom prst="rect">
            <a:avLst/>
          </a:prstGeom>
          <a:noFill/>
        </p:spPr>
      </p:pic>
      <p:pic>
        <p:nvPicPr>
          <p:cNvPr id="14339" name="Picture 3" descr="C:\Documents and Settings\Administrator\Desktop\Фото\Изображение 4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714621"/>
            <a:ext cx="3905277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А ми все знаємо і руку вчасно піднімаємо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Administrator\Desktop\Фото\Изображение 5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00233" y="1857365"/>
            <a:ext cx="5214975" cy="3911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Школа – тепер наш власний дім. Компетенції швидко набудемо в нім.</a:t>
            </a:r>
            <a:endParaRPr lang="ru-RU" dirty="0"/>
          </a:p>
        </p:txBody>
      </p:sp>
      <p:pic>
        <p:nvPicPr>
          <p:cNvPr id="15362" name="Picture 2" descr="C:\Documents and Settings\Administrator\Desktop\Фото\000000000\SAM_08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643051"/>
            <a:ext cx="4191029" cy="3143272"/>
          </a:xfrm>
          <a:prstGeom prst="rect">
            <a:avLst/>
          </a:prstGeom>
          <a:noFill/>
        </p:spPr>
      </p:pic>
      <p:pic>
        <p:nvPicPr>
          <p:cNvPr id="15363" name="Picture 3" descr="C:\Documents and Settings\Administrator\Desktop\Фото\000000000\SDC104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143117"/>
            <a:ext cx="4381531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       Красу довкілля </a:t>
            </a:r>
            <a:r>
              <a:rPr lang="uk-UA" dirty="0" err="1" smtClean="0"/>
              <a:t>бачим</a:t>
            </a:r>
            <a:r>
              <a:rPr lang="uk-UA" dirty="0" smtClean="0"/>
              <a:t> у вікні, й </a:t>
            </a:r>
            <a:r>
              <a:rPr lang="uk-UA" dirty="0" err="1" smtClean="0"/>
              <a:t>відтворюєм</a:t>
            </a:r>
            <a:r>
              <a:rPr lang="uk-UA" dirty="0" smtClean="0"/>
              <a:t> її на полотні</a:t>
            </a:r>
            <a:endParaRPr lang="ru-RU" dirty="0"/>
          </a:p>
        </p:txBody>
      </p:sp>
      <p:pic>
        <p:nvPicPr>
          <p:cNvPr id="7170" name="Picture 2" descr="C:\Documents and Settings\Administrator\Desktop\Фото\Изображение 5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9" y="2786059"/>
            <a:ext cx="4095779" cy="3071834"/>
          </a:xfrm>
          <a:prstGeom prst="rect">
            <a:avLst/>
          </a:prstGeom>
          <a:noFill/>
        </p:spPr>
      </p:pic>
      <p:pic>
        <p:nvPicPr>
          <p:cNvPr id="7171" name="Picture 3" descr="C:\Documents and Settings\Administrator\Desktop\Фото\Изображение 56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57753" y="1428737"/>
            <a:ext cx="3857652" cy="2893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614867" cy="1162050"/>
          </a:xfrm>
        </p:spPr>
        <p:txBody>
          <a:bodyPr>
            <a:normAutofit/>
          </a:bodyPr>
          <a:lstStyle/>
          <a:p>
            <a:r>
              <a:rPr lang="uk-UA" sz="3600" dirty="0" smtClean="0"/>
              <a:t>Особисті дані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4543428" cy="4691063"/>
          </a:xfrm>
        </p:spPr>
        <p:txBody>
          <a:bodyPr>
            <a:no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Дата народження: </a:t>
            </a:r>
            <a:r>
              <a:rPr lang="uk-UA" sz="2000" dirty="0" smtClean="0"/>
              <a:t>24.01.1962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Місце народження: </a:t>
            </a:r>
            <a:r>
              <a:rPr lang="uk-UA" sz="2000" dirty="0" smtClean="0"/>
              <a:t>с. Озеро Рівненської області, </a:t>
            </a:r>
            <a:r>
              <a:rPr lang="uk-UA" sz="2000" dirty="0" err="1" smtClean="0"/>
              <a:t>Володимирецького</a:t>
            </a:r>
            <a:r>
              <a:rPr lang="uk-UA" sz="2000" dirty="0" smtClean="0"/>
              <a:t> району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1981-1985</a:t>
            </a:r>
            <a:r>
              <a:rPr lang="uk-UA" sz="2000" dirty="0" smtClean="0"/>
              <a:t> Педагогічний інститут імені Д.З. </a:t>
            </a:r>
            <a:r>
              <a:rPr lang="uk-UA" sz="2000" dirty="0" err="1" smtClean="0"/>
              <a:t>Мануїльського</a:t>
            </a:r>
            <a:r>
              <a:rPr lang="uk-UA" sz="2000" dirty="0" smtClean="0"/>
              <a:t>, факультет </a:t>
            </a:r>
            <a:r>
              <a:rPr lang="uk-UA" sz="2000" dirty="0" err="1" smtClean="0"/>
              <a:t>“Педагогічний”</a:t>
            </a:r>
            <a:r>
              <a:rPr lang="uk-UA" sz="2000" dirty="0" smtClean="0"/>
              <a:t>.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Місце роботи: </a:t>
            </a:r>
            <a:r>
              <a:rPr lang="uk-UA" sz="2000" dirty="0" err="1" smtClean="0"/>
              <a:t>Озерська</a:t>
            </a:r>
            <a:r>
              <a:rPr lang="uk-UA" sz="2000" dirty="0" smtClean="0"/>
              <a:t> загальноосвітня школа І-ІІІ ступенів.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Остання атестація</a:t>
            </a:r>
            <a:r>
              <a:rPr lang="uk-UA" sz="2000" dirty="0" smtClean="0">
                <a:solidFill>
                  <a:srgbClr val="FF0000"/>
                </a:solidFill>
              </a:rPr>
              <a:t>: </a:t>
            </a:r>
            <a:r>
              <a:rPr lang="uk-UA" sz="2000" dirty="0" smtClean="0"/>
              <a:t>2009 року.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Категорія</a:t>
            </a:r>
            <a:r>
              <a:rPr lang="uk-UA" sz="2000" dirty="0" smtClean="0">
                <a:solidFill>
                  <a:srgbClr val="FF0000"/>
                </a:solidFill>
              </a:rPr>
              <a:t>: </a:t>
            </a:r>
            <a:r>
              <a:rPr lang="uk-UA" sz="2000" dirty="0" smtClean="0"/>
              <a:t>перша.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Хай моя пісня лине всюди, несе добро і радість всюди </a:t>
            </a:r>
            <a:endParaRPr lang="ru-RU" dirty="0"/>
          </a:p>
        </p:txBody>
      </p:sp>
      <p:pic>
        <p:nvPicPr>
          <p:cNvPr id="9218" name="Picture 2" descr="C:\Documents and Settings\Administrator\Desktop\Фото\000000000\SDC105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3" y="2143116"/>
            <a:ext cx="4095779" cy="3071834"/>
          </a:xfrm>
          <a:prstGeom prst="rect">
            <a:avLst/>
          </a:prstGeom>
          <a:noFill/>
        </p:spPr>
      </p:pic>
      <p:pic>
        <p:nvPicPr>
          <p:cNvPr id="9219" name="Picture 3" descr="C:\Documents and Settings\Administrator\Desktop\Фото\000000000\SDC104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1" y="1571613"/>
            <a:ext cx="3571900" cy="4762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/>
              <a:t>Фізкультхвилинки</a:t>
            </a:r>
            <a:r>
              <a:rPr lang="uk-UA" dirty="0" smtClean="0"/>
              <a:t> розважають і здоров’я зберігають</a:t>
            </a:r>
            <a:endParaRPr lang="ru-RU" dirty="0"/>
          </a:p>
        </p:txBody>
      </p:sp>
      <p:pic>
        <p:nvPicPr>
          <p:cNvPr id="11266" name="Picture 2" descr="C:\Documents and Settings\Administrator\Desktop\Фото\Изображение 46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9" y="1714489"/>
            <a:ext cx="4095779" cy="3071834"/>
          </a:xfrm>
          <a:prstGeom prst="rect">
            <a:avLst/>
          </a:prstGeom>
          <a:noFill/>
        </p:spPr>
      </p:pic>
      <p:pic>
        <p:nvPicPr>
          <p:cNvPr id="11267" name="Picture 3" descr="C:\Documents and Settings\Administrator\Desktop\Фото\Изображение 4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9" y="2500306"/>
            <a:ext cx="4095779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Нестандартно до завдання підійду та логічний ряд з карток складу</a:t>
            </a:r>
            <a:endParaRPr lang="ru-RU" dirty="0"/>
          </a:p>
        </p:txBody>
      </p:sp>
      <p:pic>
        <p:nvPicPr>
          <p:cNvPr id="10242" name="Picture 2" descr="C:\Documents and Settings\Administrator\Desktop\Фото\Изображение 6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43051"/>
            <a:ext cx="3905277" cy="2928958"/>
          </a:xfrm>
          <a:prstGeom prst="rect">
            <a:avLst/>
          </a:prstGeom>
          <a:noFill/>
        </p:spPr>
      </p:pic>
      <p:pic>
        <p:nvPicPr>
          <p:cNvPr id="10243" name="Picture 3" descr="C:\Documents and Settings\Administrator\Desktop\Фото\Изображение 6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928935"/>
            <a:ext cx="3905277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Коли дозвілля творче і яскраве, тоді й навчання вдале і цікаве</a:t>
            </a:r>
            <a:endParaRPr lang="ru-RU" dirty="0"/>
          </a:p>
        </p:txBody>
      </p:sp>
      <p:pic>
        <p:nvPicPr>
          <p:cNvPr id="8194" name="Picture 2" descr="C:\Documents and Settings\Administrator\Desktop\Фото\Изображение 5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2" y="1500175"/>
            <a:ext cx="3095647" cy="2321735"/>
          </a:xfrm>
          <a:prstGeom prst="rect">
            <a:avLst/>
          </a:prstGeom>
          <a:noFill/>
        </p:spPr>
      </p:pic>
      <p:pic>
        <p:nvPicPr>
          <p:cNvPr id="8195" name="Picture 3" descr="C:\Documents and Settings\Administrator\Desktop\Фото\000000000\SDC107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5" y="1500175"/>
            <a:ext cx="2952771" cy="2214578"/>
          </a:xfrm>
          <a:prstGeom prst="rect">
            <a:avLst/>
          </a:prstGeom>
          <a:noFill/>
        </p:spPr>
      </p:pic>
      <p:pic>
        <p:nvPicPr>
          <p:cNvPr id="7" name="Рисунок 6" descr="C:\DOCUME~1\072B~1\LOCALS~1\Temp\FineReader11\media\image7.jpeg"/>
          <p:cNvPicPr/>
          <p:nvPr/>
        </p:nvPicPr>
        <p:blipFill>
          <a:blip r:embed="rId5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285985" y="3929066"/>
            <a:ext cx="4171943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Хоч у першому класі навчаємось, та вже на комп’ютерах знаємось</a:t>
            </a:r>
            <a:endParaRPr lang="ru-RU" dirty="0"/>
          </a:p>
        </p:txBody>
      </p:sp>
      <p:pic>
        <p:nvPicPr>
          <p:cNvPr id="5" name="Содержимое 4" descr="Изображение 615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00035" y="1928802"/>
            <a:ext cx="3905277" cy="2928958"/>
          </a:xfrm>
        </p:spPr>
      </p:pic>
      <p:pic>
        <p:nvPicPr>
          <p:cNvPr id="6" name="Содержимое 5" descr="Изображение 614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714877" y="1946662"/>
            <a:ext cx="3881464" cy="2911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429000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Дякуємо за увагу!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1" y="285729"/>
            <a:ext cx="7772400" cy="57150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Сім моїх 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1" y="1000108"/>
            <a:ext cx="6400800" cy="428628"/>
          </a:xfrm>
        </p:spPr>
        <p:txBody>
          <a:bodyPr>
            <a:normAutofit fontScale="70000" lnSpcReduction="20000"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Хто багато-чим захоплюється, багато чого набуває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DOCUME~1\072B~1\LOCALS~1\Temp\FineReader11\media\image1.jpeg"/>
          <p:cNvPicPr/>
          <p:nvPr/>
        </p:nvPicPr>
        <p:blipFill>
          <a:blip r:embed="rId4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4315" y="1535893"/>
            <a:ext cx="1714512" cy="1785951"/>
          </a:xfrm>
          <a:prstGeom prst="rect">
            <a:avLst/>
          </a:prstGeom>
          <a:noFill/>
        </p:spPr>
      </p:pic>
      <p:pic>
        <p:nvPicPr>
          <p:cNvPr id="6" name="Рисунок 5" descr="C:\DOCUME~1\072B~1\LOCALS~1\Temp\FineReader11\media\image3.jpeg"/>
          <p:cNvPicPr/>
          <p:nvPr/>
        </p:nvPicPr>
        <p:blipFill>
          <a:blip r:embed="rId5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428860" y="1500174"/>
            <a:ext cx="2571768" cy="17145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3214687"/>
            <a:ext cx="15840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</a:t>
            </a:r>
            <a:r>
              <a:rPr lang="ru-RU" sz="32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32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сім’я</a:t>
            </a:r>
            <a:endParaRPr lang="ru-RU" sz="3200" b="1" cap="none" spc="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1" y="3143249"/>
            <a:ext cx="173938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</a:t>
            </a:r>
            <a:r>
              <a:rPr lang="ru-RU" sz="32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32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сцена</a:t>
            </a:r>
            <a:endParaRPr lang="ru-RU" sz="3200" b="1" cap="none" spc="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" name="Рисунок 8" descr="C:\DOCUME~1\072B~1\LOCALS~1\Temp\FineReader11\media\image6.jpeg"/>
          <p:cNvPicPr/>
          <p:nvPr/>
        </p:nvPicPr>
        <p:blipFill>
          <a:blip r:embed="rId6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2" y="1500176"/>
            <a:ext cx="2071703" cy="164307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500695" y="3071811"/>
            <a:ext cx="16311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</a:t>
            </a:r>
            <a:r>
              <a:rPr lang="ru-RU" sz="32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32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друзі</a:t>
            </a:r>
            <a:endParaRPr lang="ru-RU" sz="3200" b="1" cap="none" spc="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Рисунок 10" descr="C:\DOCUME~1\072B~1\LOCALS~1\Temp\FineReader11\media\image9.jpeg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2911" y="3571878"/>
            <a:ext cx="1071571" cy="164307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7159" y="5000636"/>
            <a:ext cx="171451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</a:t>
            </a:r>
            <a:r>
              <a:rPr lang="ru-RU" sz="20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20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довкілля</a:t>
            </a:r>
            <a:endParaRPr lang="ru-RU" sz="2000" b="1" cap="none" spc="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Documents and Settings\Administrator\Desktop\Фото\Изображение 5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61" y="3714752"/>
            <a:ext cx="1571636" cy="117872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357423" y="5000636"/>
            <a:ext cx="171451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</a:t>
            </a:r>
            <a:r>
              <a:rPr lang="ru-RU" sz="20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20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робота</a:t>
            </a:r>
            <a:endParaRPr lang="ru-RU" sz="2000" b="1" cap="none" spc="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" name="Picture 2" descr="C:\Documents and Settings\Administrator\Desktop\Фото\000000000\SDC1045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61448" y="28789489"/>
            <a:ext cx="6543516" cy="4362344"/>
          </a:xfrm>
          <a:prstGeom prst="rect">
            <a:avLst/>
          </a:prstGeom>
          <a:noFill/>
        </p:spPr>
      </p:pic>
      <p:pic>
        <p:nvPicPr>
          <p:cNvPr id="16" name="Рисунок 15" descr="C:\Documents and Settings\Administrator\Desktop\Фото\000000000\SDC10457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7686" y="3643314"/>
            <a:ext cx="1714512" cy="1285884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4357686" y="5072074"/>
            <a:ext cx="171451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</a:t>
            </a:r>
            <a:r>
              <a:rPr lang="ru-RU" sz="20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20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діти</a:t>
            </a:r>
            <a:endParaRPr lang="ru-RU" sz="2000" b="1" cap="none" spc="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Рисунок 17" descr="C:\Documents and Settings\Administrator\Desktop\0000000\Изображение 008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00826" y="3643314"/>
            <a:ext cx="171451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6357950" y="5000636"/>
            <a:ext cx="171451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</a:t>
            </a:r>
            <a:r>
              <a:rPr lang="ru-RU" sz="2000" b="1" cap="none" spc="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20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техніка</a:t>
            </a:r>
            <a:endParaRPr lang="ru-RU" sz="2000" b="1" cap="none" spc="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1" y="285729"/>
            <a:ext cx="7772400" cy="928694"/>
          </a:xfrm>
        </p:spPr>
        <p:txBody>
          <a:bodyPr/>
          <a:lstStyle/>
          <a:p>
            <a:r>
              <a:rPr lang="uk-UA" dirty="0" smtClean="0"/>
              <a:t>Педагогічне кредо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142985"/>
            <a:ext cx="8001056" cy="4143404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chemeClr val="tx1"/>
                </a:solidFill>
              </a:rPr>
              <a:t>Я щоранку заходжу в клас.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На дитячих обличчях – усміх.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Що я варта, діти, без вас?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Ви натхнення моє, мій успіх.</a:t>
            </a:r>
          </a:p>
          <a:p>
            <a:endParaRPr lang="uk-UA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За плечима – минулі роки,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Але досвід прийшов з літами.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Що я варта без вас, малюки?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Я безмежно люблю вас, я з вами.</a:t>
            </a:r>
          </a:p>
          <a:p>
            <a:endParaRPr lang="uk-UA" sz="2000" dirty="0" smtClean="0">
              <a:solidFill>
                <a:schemeClr val="tx1"/>
              </a:solidFill>
            </a:endParaRPr>
          </a:p>
          <a:p>
            <a:r>
              <a:rPr lang="uk-UA" sz="2000" dirty="0" smtClean="0">
                <a:solidFill>
                  <a:schemeClr val="tx1"/>
                </a:solidFill>
              </a:rPr>
              <a:t>Щоб любові вогонь не згас,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Щоб </a:t>
            </a:r>
            <a:r>
              <a:rPr lang="uk-UA" sz="2000" dirty="0" err="1" smtClean="0">
                <a:solidFill>
                  <a:schemeClr val="tx1"/>
                </a:solidFill>
              </a:rPr>
              <a:t>віддать</a:t>
            </a:r>
            <a:r>
              <a:rPr lang="uk-UA" sz="2000" dirty="0" smtClean="0">
                <a:solidFill>
                  <a:schemeClr val="tx1"/>
                </a:solidFill>
              </a:rPr>
              <a:t> дітям серце і душу,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Я щоранку заходжу в клас ,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Я – учитель, я вчити мушу.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43891" cy="655620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accent6"/>
                </a:solidFill>
              </a:rPr>
              <a:t>Тема досвіду</a:t>
            </a:r>
            <a:endParaRPr lang="ru-RU" sz="4000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1" y="1428737"/>
            <a:ext cx="4400552" cy="42687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Використання інтерактивних методів навчання на уроках у початкових класах</a:t>
            </a:r>
            <a:endParaRPr lang="ru-RU" sz="3600" dirty="0"/>
          </a:p>
        </p:txBody>
      </p:sp>
      <p:pic>
        <p:nvPicPr>
          <p:cNvPr id="1026" name="Picture 2" descr="C:\Documents and Settings\Administrator\Desktop\Фото\Изображение 4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1" y="642919"/>
            <a:ext cx="3500463" cy="2625347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Desktop\Фото\Изображение 4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357563"/>
            <a:ext cx="3786215" cy="2839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428605"/>
            <a:ext cx="8186767" cy="727058"/>
          </a:xfrm>
        </p:spPr>
        <p:txBody>
          <a:bodyPr>
            <a:noAutofit/>
          </a:bodyPr>
          <a:lstStyle/>
          <a:p>
            <a:r>
              <a:rPr lang="uk-UA" sz="4000" dirty="0" smtClean="0"/>
              <a:t>Сутнісне ядро досвіду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4186239" cy="4691063"/>
          </a:xfrm>
        </p:spPr>
        <p:txBody>
          <a:bodyPr/>
          <a:lstStyle/>
          <a:p>
            <a:pPr algn="r"/>
            <a:r>
              <a:rPr lang="uk-UA" sz="2000" dirty="0" smtClean="0"/>
              <a:t>Самостійні думки виникають тільки із самостійно отриманих знань.</a:t>
            </a:r>
          </a:p>
          <a:p>
            <a:pPr algn="r"/>
            <a:r>
              <a:rPr lang="uk-UA" sz="2000" b="1" dirty="0" smtClean="0"/>
              <a:t>К.Д. Ушинський</a:t>
            </a:r>
          </a:p>
          <a:p>
            <a:endParaRPr lang="uk-UA" dirty="0" smtClean="0"/>
          </a:p>
          <a:p>
            <a:r>
              <a:rPr lang="uk-UA" sz="2400" dirty="0" smtClean="0"/>
              <a:t>У народів Півночі є простий і мудрий вислів: </a:t>
            </a:r>
            <a:r>
              <a:rPr lang="uk-UA" sz="2400" dirty="0" err="1" smtClean="0"/>
              <a:t>“Якщо</a:t>
            </a:r>
            <a:r>
              <a:rPr lang="uk-UA" sz="2400" dirty="0" smtClean="0"/>
              <a:t> подарувати людині одну рибину, вона буде ситою один день. Якщо подарувати дві, буде ситою два дні. Якщо навчити людину ловити рибу, вона буде ситою все </a:t>
            </a:r>
            <a:r>
              <a:rPr lang="uk-UA" sz="2400" dirty="0" err="1" smtClean="0"/>
              <a:t>життя”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pic>
        <p:nvPicPr>
          <p:cNvPr id="2050" name="Picture 2" descr="C:\Documents and Settings\Administrator\Desktop\Фото\Изображение 59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857753" y="1857365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3" y="500043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chemeClr val="accent6"/>
                </a:solidFill>
              </a:rPr>
              <a:t>Суть інтерактивного навчання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3" y="2000241"/>
            <a:ext cx="7286676" cy="371477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Навчальний процес відбувається за умови постійної, активної взаємодії всіх учнів.</a:t>
            </a:r>
          </a:p>
          <a:p>
            <a:pPr>
              <a:buFont typeface="Arial" pitchFamily="34" charset="0"/>
              <a:buChar char="•"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chemeClr val="tx1"/>
                </a:solidFill>
              </a:rPr>
              <a:t>Це </a:t>
            </a:r>
            <a:r>
              <a:rPr lang="uk-UA" dirty="0" err="1" smtClean="0">
                <a:solidFill>
                  <a:schemeClr val="tx1"/>
                </a:solidFill>
              </a:rPr>
              <a:t>співнавчання</a:t>
            </a:r>
            <a:r>
              <a:rPr lang="uk-UA" dirty="0" smtClean="0">
                <a:solidFill>
                  <a:schemeClr val="tx1"/>
                </a:solidFill>
              </a:rPr>
              <a:t>, де учитель і учень є рівноправними, рівнозначними суб’єктами навчання.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5" y="857233"/>
            <a:ext cx="7772400" cy="1470025"/>
          </a:xfrm>
        </p:spPr>
        <p:txBody>
          <a:bodyPr/>
          <a:lstStyle/>
          <a:p>
            <a:r>
              <a:rPr lang="uk-UA" dirty="0" smtClean="0"/>
              <a:t>Мета інтерактивного навчання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357430"/>
            <a:ext cx="7429552" cy="321471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Створення комфортних умов навчання, за яких учень відчуває свою успішність, свою інтелектуальну досконалість, що робить продуктивним сам навчальний процес.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769</Words>
  <PresentationFormat>Экран (4:3)</PresentationFormat>
  <Paragraphs>162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Портфоліо</vt:lpstr>
      <vt:lpstr>Зміст</vt:lpstr>
      <vt:lpstr>Особисті дані</vt:lpstr>
      <vt:lpstr>Сім моїх Я</vt:lpstr>
      <vt:lpstr>Педагогічне кредо</vt:lpstr>
      <vt:lpstr>Тема досвіду</vt:lpstr>
      <vt:lpstr>Сутнісне ядро досвіду</vt:lpstr>
      <vt:lpstr>Суть інтерактивного навчання</vt:lpstr>
      <vt:lpstr>Мета інтерактивного навчання</vt:lpstr>
      <vt:lpstr>Переваги інтерактивного навчання</vt:lpstr>
      <vt:lpstr>Шляхи реалізації</vt:lpstr>
      <vt:lpstr>Слайд 12</vt:lpstr>
      <vt:lpstr>Нормативно-правове забезпечення</vt:lpstr>
      <vt:lpstr>Класифікація інтерактивних методів навчання  </vt:lpstr>
      <vt:lpstr>Групове навчання</vt:lpstr>
      <vt:lpstr>Фронтальне навчання</vt:lpstr>
      <vt:lpstr>Навчання у грі</vt:lpstr>
      <vt:lpstr>Навчання у дискусії</vt:lpstr>
      <vt:lpstr>Слайд 19</vt:lpstr>
      <vt:lpstr>Особливі успіхи</vt:lpstr>
      <vt:lpstr>Зашко Богдан Олегович</vt:lpstr>
      <vt:lpstr>Міжнародні конкурси “Кенгуру”, “Колосок”</vt:lpstr>
      <vt:lpstr>Наше шкільне життя</vt:lpstr>
      <vt:lpstr>Ми – активні учасники шкільних конкурсів</vt:lpstr>
      <vt:lpstr>Завдання одне, а розв’язки інші</vt:lpstr>
      <vt:lpstr>Які б не були інновації в моді, та пальці завжди нам стануть у пригоді</vt:lpstr>
      <vt:lpstr>А ми все знаємо і руку вчасно піднімаємо</vt:lpstr>
      <vt:lpstr>Школа – тепер наш власний дім. Компетенції швидко набудемо в нім.</vt:lpstr>
      <vt:lpstr>         Красу довкілля бачим у вікні, й відтворюєм її на полотні</vt:lpstr>
      <vt:lpstr>Хай моя пісня лине всюди, несе добро і радість всюди </vt:lpstr>
      <vt:lpstr>Фізкультхвилинки розважають і здоров’я зберігають</vt:lpstr>
      <vt:lpstr>Нестандартно до завдання підійду та логічний ряд з карток складу</vt:lpstr>
      <vt:lpstr>Коли дозвілля творче і яскраве, тоді й навчання вдале і цікаве</vt:lpstr>
      <vt:lpstr>Хоч у першому класі навчаємось, та вже на комп’ютерах знаємось</vt:lpstr>
      <vt:lpstr>Дякуємо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Портфоліо</dc:title>
  <cp:lastModifiedBy>BIZON</cp:lastModifiedBy>
  <cp:revision>54</cp:revision>
  <dcterms:modified xsi:type="dcterms:W3CDTF">2013-02-22T11:21:19Z</dcterms:modified>
</cp:coreProperties>
</file>