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7" r:id="rId2"/>
    <p:sldId id="324" r:id="rId3"/>
    <p:sldId id="264" r:id="rId4"/>
    <p:sldId id="289" r:id="rId5"/>
    <p:sldId id="326" r:id="rId6"/>
    <p:sldId id="322" r:id="rId7"/>
    <p:sldId id="319" r:id="rId8"/>
    <p:sldId id="315" r:id="rId9"/>
    <p:sldId id="327" r:id="rId10"/>
    <p:sldId id="328" r:id="rId11"/>
    <p:sldId id="317" r:id="rId12"/>
    <p:sldId id="265" r:id="rId13"/>
  </p:sldIdLst>
  <p:sldSz cx="12192000" cy="6858000"/>
  <p:notesSz cx="6735763" cy="9866313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4E5E"/>
    <a:srgbClr val="F35F6D"/>
    <a:srgbClr val="F46C79"/>
    <a:srgbClr val="FF8989"/>
    <a:srgbClr val="FF5757"/>
    <a:srgbClr val="ED164E"/>
    <a:srgbClr val="151541"/>
    <a:srgbClr val="CEE2F2"/>
    <a:srgbClr val="DBEAF5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64" autoAdjust="0"/>
    <p:restoredTop sz="94660"/>
  </p:normalViewPr>
  <p:slideViewPr>
    <p:cSldViewPr snapToGrid="0">
      <p:cViewPr>
        <p:scale>
          <a:sx n="33" d="100"/>
          <a:sy n="33" d="100"/>
        </p:scale>
        <p:origin x="-2394" y="-9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87D017-1265-4336-94FF-A3C68D184BC0}" type="datetimeFigureOut">
              <a:rPr lang="uk-UA" smtClean="0"/>
              <a:t>09.12.2021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0709A-F306-46CE-9EBF-1964B1EC108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6709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723EC-386D-41A0-AD5D-B5DDDBA57F8C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8D659-84E7-452A-BFB9-8821D1C57C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405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1919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164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957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479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29428" indent="-28054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2197" indent="-22443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71076" indent="-22443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19955" indent="-22443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68834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17713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66592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5471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CB31121-D5E4-4A9A-B924-08EF9B778906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315684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38DE-8108-481D-ACB6-CDB55EE06DFE}" type="datetimeFigureOut">
              <a:rPr lang="uk-UA" smtClean="0"/>
              <a:t>09.12.2021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B59F-00A4-45E0-8D56-91F9DC90AF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1033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38DE-8108-481D-ACB6-CDB55EE06DFE}" type="datetimeFigureOut">
              <a:rPr lang="uk-UA" smtClean="0"/>
              <a:t>09.12.2021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B59F-00A4-45E0-8D56-91F9DC90AF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0177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38DE-8108-481D-ACB6-CDB55EE06DFE}" type="datetimeFigureOut">
              <a:rPr lang="uk-UA" smtClean="0"/>
              <a:t>09.12.2021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B59F-00A4-45E0-8D56-91F9DC90AF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143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38DE-8108-481D-ACB6-CDB55EE06DFE}" type="datetimeFigureOut">
              <a:rPr lang="uk-UA" smtClean="0"/>
              <a:t>09.12.2021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B59F-00A4-45E0-8D56-91F9DC90AF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7724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38DE-8108-481D-ACB6-CDB55EE06DFE}" type="datetimeFigureOut">
              <a:rPr lang="uk-UA" smtClean="0"/>
              <a:t>09.12.2021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B59F-00A4-45E0-8D56-91F9DC90AF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2137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38DE-8108-481D-ACB6-CDB55EE06DFE}" type="datetimeFigureOut">
              <a:rPr lang="uk-UA" smtClean="0"/>
              <a:t>09.12.2021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B59F-00A4-45E0-8D56-91F9DC90AF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5046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38DE-8108-481D-ACB6-CDB55EE06DFE}" type="datetimeFigureOut">
              <a:rPr lang="uk-UA" smtClean="0"/>
              <a:t>09.12.2021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B59F-00A4-45E0-8D56-91F9DC90AF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7800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38DE-8108-481D-ACB6-CDB55EE06DFE}" type="datetimeFigureOut">
              <a:rPr lang="uk-UA" smtClean="0"/>
              <a:t>09.12.2021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B59F-00A4-45E0-8D56-91F9DC90AF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2949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38DE-8108-481D-ACB6-CDB55EE06DFE}" type="datetimeFigureOut">
              <a:rPr lang="uk-UA" smtClean="0"/>
              <a:t>09.12.2021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B59F-00A4-45E0-8D56-91F9DC90AF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6037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38DE-8108-481D-ACB6-CDB55EE06DFE}" type="datetimeFigureOut">
              <a:rPr lang="uk-UA" smtClean="0"/>
              <a:t>09.12.2021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B59F-00A4-45E0-8D56-91F9DC90AF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6605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38DE-8108-481D-ACB6-CDB55EE06DFE}" type="datetimeFigureOut">
              <a:rPr lang="uk-UA" smtClean="0"/>
              <a:t>09.12.2021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B59F-00A4-45E0-8D56-91F9DC90AF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6035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B38DE-8108-481D-ACB6-CDB55EE06DFE}" type="datetimeFigureOut">
              <a:rPr lang="uk-UA" smtClean="0"/>
              <a:t>09.12.2021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6B59F-00A4-45E0-8D56-91F9DC90AF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1005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testportal.gov.ua/" TargetMode="External"/><Relationship Id="rId2" Type="http://schemas.openxmlformats.org/officeDocument/2006/relationships/hyperlink" Target="https://zno-kharkiv.org.ua/probne-zno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9844" y="2338458"/>
            <a:ext cx="118409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7200" b="1" dirty="0" smtClean="0">
                <a:solidFill>
                  <a:srgbClr val="F24E5E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ЗНО-202</a:t>
            </a:r>
            <a:r>
              <a:rPr lang="en-US" sz="7200" b="1" dirty="0" smtClean="0">
                <a:solidFill>
                  <a:srgbClr val="F24E5E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2</a:t>
            </a:r>
            <a:endParaRPr lang="uk-UA" sz="7200" b="1" dirty="0">
              <a:solidFill>
                <a:srgbClr val="F24E5E"/>
              </a:solidFill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912407" y="3778068"/>
            <a:ext cx="10415848" cy="0"/>
          </a:xfrm>
          <a:prstGeom prst="line">
            <a:avLst/>
          </a:prstGeom>
          <a:ln w="635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87" y="84990"/>
            <a:ext cx="18444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7" t="11550" r="25803" b="-11550"/>
          <a:stretch/>
        </p:blipFill>
        <p:spPr>
          <a:xfrm rot="16200000">
            <a:off x="6215743" y="-372292"/>
            <a:ext cx="1014549" cy="1344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8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322" y="523220"/>
            <a:ext cx="8310836" cy="612968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/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Все про ЗНО</a:t>
            </a:r>
          </a:p>
        </p:txBody>
      </p:sp>
      <p:sp>
        <p:nvSpPr>
          <p:cNvPr id="7" name="Стрелка влево 6"/>
          <p:cNvSpPr/>
          <p:nvPr/>
        </p:nvSpPr>
        <p:spPr>
          <a:xfrm rot="10800000">
            <a:off x="832222" y="3993795"/>
            <a:ext cx="1446414" cy="423949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2587011" y="3666603"/>
            <a:ext cx="1933713" cy="114468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02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93600"/>
            <a:ext cx="12192000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/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Інформаційні канали</a:t>
            </a:r>
            <a:endParaRPr lang="uk-UA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3537" y="767758"/>
            <a:ext cx="2785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Пробне ЗНО</a:t>
            </a:r>
            <a:endParaRPr lang="uk-UA" sz="2800" b="1" dirty="0">
              <a:solidFill>
                <a:srgbClr val="F24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3071988" y="1320533"/>
            <a:ext cx="0" cy="468461"/>
          </a:xfrm>
          <a:prstGeom prst="straightConnector1">
            <a:avLst/>
          </a:prstGeom>
          <a:ln w="57150">
            <a:solidFill>
              <a:srgbClr val="F24E5E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738421" y="1788994"/>
            <a:ext cx="5016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 Харківського РЦОЯО </a:t>
            </a:r>
            <a:endParaRPr lang="uk-UA" sz="2000" b="1" dirty="0" smtClean="0">
              <a:solidFill>
                <a:srgbClr val="F24E5E"/>
              </a:solidFill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ttps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zno-kharkiv.org.ua</a:t>
            </a:r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4731" y="1775522"/>
            <a:ext cx="4528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 Українського ЦОЯО </a:t>
            </a:r>
          </a:p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testportal.gov.ua</a:t>
            </a:r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1110" y="800539"/>
            <a:ext cx="2785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Основне ЗНО</a:t>
            </a:r>
            <a:endParaRPr lang="uk-UA" sz="2800" b="1" dirty="0">
              <a:solidFill>
                <a:srgbClr val="F24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9246490" y="1307061"/>
            <a:ext cx="0" cy="468461"/>
          </a:xfrm>
          <a:prstGeom prst="straightConnector1">
            <a:avLst/>
          </a:prstGeom>
          <a:ln w="57150">
            <a:solidFill>
              <a:srgbClr val="F24E5E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27054" t="8676" r="28391" b="19112"/>
          <a:stretch/>
        </p:blipFill>
        <p:spPr>
          <a:xfrm>
            <a:off x="674951" y="2635121"/>
            <a:ext cx="4948015" cy="4087774"/>
          </a:xfrm>
          <a:prstGeom prst="rect">
            <a:avLst/>
          </a:prstGeom>
          <a:ln>
            <a:solidFill>
              <a:srgbClr val="F24E5E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l="23809" t="7099" r="22925" b="23125"/>
          <a:stretch/>
        </p:blipFill>
        <p:spPr>
          <a:xfrm>
            <a:off x="6622991" y="2650274"/>
            <a:ext cx="5033473" cy="4072621"/>
          </a:xfrm>
          <a:prstGeom prst="rect">
            <a:avLst/>
          </a:prstGeom>
          <a:ln>
            <a:solidFill>
              <a:srgbClr val="F24E5E"/>
            </a:solidFill>
          </a:ln>
        </p:spPr>
      </p:pic>
    </p:spTree>
    <p:extLst>
      <p:ext uri="{BB962C8B-B14F-4D97-AF65-F5344CB8AC3E}">
        <p14:creationId xmlns:p14="http://schemas.microsoft.com/office/powerpoint/2010/main" val="109456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Прямоугольник 10"/>
          <p:cNvSpPr>
            <a:spLocks noChangeArrowheads="1"/>
          </p:cNvSpPr>
          <p:nvPr/>
        </p:nvSpPr>
        <p:spPr bwMode="auto">
          <a:xfrm>
            <a:off x="0" y="0"/>
            <a:ext cx="12192000" cy="107950"/>
          </a:xfrm>
          <a:prstGeom prst="rect">
            <a:avLst/>
          </a:prstGeom>
          <a:solidFill>
            <a:srgbClr val="F24E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ru-RU" sz="10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endParaRPr lang="uk-UA" altLang="ru-RU" sz="100">
              <a:solidFill>
                <a:schemeClr val="bg1"/>
              </a:solidFill>
              <a:latin typeface="Arial" panose="020B0604020202020204" pitchFamily="34" charset="0"/>
              <a:ea typeface="Open Sans Light" panose="020B0306030504020204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457950"/>
            <a:ext cx="12192000" cy="40005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sz="2000" dirty="0">
              <a:solidFill>
                <a:srgbClr val="F24E5E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43012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32556"/>
            <a:ext cx="2493199" cy="706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74460" y="1263764"/>
            <a:ext cx="574777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uk-UA" alt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Телефон </a:t>
            </a:r>
            <a:r>
              <a:rPr kumimoji="1" lang="uk-UA" alt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інформаційної </a:t>
            </a:r>
            <a:r>
              <a:rPr kumimoji="1" lang="uk-UA" alt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підтримки:</a:t>
            </a:r>
            <a:endParaRPr kumimoji="1" lang="uk-UA" altLang="ru-RU" sz="2400" b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kumimoji="1" lang="uk-UA" alt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(</a:t>
            </a:r>
            <a:r>
              <a:rPr kumimoji="1" lang="uk-UA" alt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057)705-07-37, 097 832 34 96 </a:t>
            </a:r>
          </a:p>
          <a:p>
            <a:pPr>
              <a:spcBef>
                <a:spcPct val="0"/>
              </a:spcBef>
              <a:buNone/>
              <a:defRPr/>
            </a:pPr>
            <a:endParaRPr kumimoji="1" lang="en-US" altLang="ru-RU" sz="24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uk-UA" alt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Електронна пошта: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en-US" altLang="ru-RU" sz="2400" u="sng" dirty="0">
                <a:solidFill>
                  <a:srgbClr val="F24E5E"/>
                </a:solidFill>
                <a:cs typeface="Arial" panose="020B0604020202020204" pitchFamily="34" charset="0"/>
              </a:rPr>
              <a:t>office@zno-kharkiv.org.ua</a:t>
            </a:r>
            <a:r>
              <a:rPr kumimoji="1" lang="uk-UA" altLang="ru-RU" sz="2400" u="sng" dirty="0">
                <a:solidFill>
                  <a:srgbClr val="F24E5E"/>
                </a:solidFill>
                <a:cs typeface="Arial" panose="020B0604020202020204" pitchFamily="34" charset="0"/>
              </a:rPr>
              <a:t> </a:t>
            </a:r>
            <a:endParaRPr kumimoji="1" lang="en-US" altLang="ru-RU" sz="2400" u="sng" dirty="0">
              <a:solidFill>
                <a:srgbClr val="F24E5E"/>
              </a:solidFill>
              <a:cs typeface="Arial" panose="020B060402020202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kumimoji="1" lang="uk-UA" altLang="ru-RU" sz="24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uk-UA" alt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Сайт: </a:t>
            </a:r>
            <a:endParaRPr kumimoji="1" lang="en-US" altLang="ru-RU" sz="2400" b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en-US" altLang="ru-RU" sz="2400" u="sng" dirty="0">
                <a:solidFill>
                  <a:srgbClr val="F24E5E"/>
                </a:solidFill>
                <a:cs typeface="Arial" panose="020B0604020202020204" pitchFamily="34" charset="0"/>
              </a:rPr>
              <a:t>www.zno-kharkiv.org.ua</a:t>
            </a:r>
            <a:r>
              <a:rPr kumimoji="1" lang="uk-UA" altLang="ru-RU" sz="2400" u="sng" dirty="0">
                <a:solidFill>
                  <a:srgbClr val="F24E5E"/>
                </a:solidFill>
                <a:cs typeface="Arial" panose="020B0604020202020204" pitchFamily="34" charset="0"/>
              </a:rPr>
              <a:t>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kumimoji="1" lang="uk-UA" altLang="ru-RU" sz="2400" b="1" u="sng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uk-UA" alt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Адреса: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uk-UA" alt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майдан Свободи, 6, офіс 463, </a:t>
            </a:r>
            <a:endParaRPr kumimoji="1" lang="uk-UA" altLang="ru-RU" sz="2400" dirty="0" smtClean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uk-UA" alt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м</a:t>
            </a:r>
            <a:r>
              <a:rPr kumimoji="1" lang="uk-UA" alt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. Харків, </a:t>
            </a:r>
            <a:r>
              <a:rPr kumimoji="1" lang="uk-UA" alt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61022</a:t>
            </a:r>
            <a:endParaRPr kumimoji="1" lang="ru-RU" altLang="ru-RU" sz="24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9" name="Picture 2" descr="http://qrcoder.ru/code/?https%3A%2F%2Fzno-kharkiv.org.ua%2Fcontacts&amp;4&amp;0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8617" y="117964"/>
            <a:ext cx="1253383" cy="125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994565"/>
              </p:ext>
            </p:extLst>
          </p:nvPr>
        </p:nvGraphicFramePr>
        <p:xfrm>
          <a:off x="6635814" y="2422895"/>
          <a:ext cx="5081782" cy="192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1782">
                  <a:extLst>
                    <a:ext uri="{9D8B030D-6E8A-4147-A177-3AD203B41FA5}">
                      <a16:colId xmlns:a16="http://schemas.microsoft.com/office/drawing/2014/main" xmlns="" val="4042258327"/>
                    </a:ext>
                  </a:extLst>
                </a:gridCol>
              </a:tblGrid>
              <a:tr h="480370">
                <a:tc>
                  <a:txBody>
                    <a:bodyPr/>
                    <a:lstStyle/>
                    <a:p>
                      <a:r>
                        <a:rPr kumimoji="1" lang="uk-UA" sz="24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ЗНО</a:t>
                      </a:r>
                      <a:r>
                        <a:rPr kumimoji="1" lang="en-US" sz="24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2022</a:t>
                      </a:r>
                      <a:endParaRPr kumimoji="1" lang="uk-UA" sz="24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7013767"/>
                  </a:ext>
                </a:extLst>
              </a:tr>
              <a:tr h="4803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24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zno2022kh</a:t>
                      </a:r>
                      <a:endParaRPr kumimoji="1" lang="uk-UA" sz="24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48259797"/>
                  </a:ext>
                </a:extLst>
              </a:tr>
              <a:tr h="480370">
                <a:tc>
                  <a:txBody>
                    <a:bodyPr/>
                    <a:lstStyle/>
                    <a:p>
                      <a:r>
                        <a:rPr kumimoji="1" lang="en-US" sz="24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@</a:t>
                      </a:r>
                      <a:r>
                        <a:rPr kumimoji="1" lang="en-US" sz="2400" b="1" kern="12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znokharkivcenter</a:t>
                      </a:r>
                      <a:endParaRPr kumimoji="1" lang="uk-UA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54382838"/>
                  </a:ext>
                </a:extLst>
              </a:tr>
              <a:tr h="480370">
                <a:tc>
                  <a:txBody>
                    <a:bodyPr/>
                    <a:lstStyle/>
                    <a:p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70648279"/>
                  </a:ext>
                </a:extLst>
              </a:tr>
            </a:tbl>
          </a:graphicData>
        </a:graphic>
      </p:graphicFrame>
      <p:pic>
        <p:nvPicPr>
          <p:cNvPr id="10" name="Рисунок 9" descr="Значок телеграмма - Png картинки и иконки без фона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895" y="2974120"/>
            <a:ext cx="390525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Instagram – Бесплатные иконки: социальные медиа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4" r="21875" b="-198"/>
          <a:stretch/>
        </p:blipFill>
        <p:spPr bwMode="auto">
          <a:xfrm>
            <a:off x="9981735" y="2488305"/>
            <a:ext cx="400685" cy="3714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Алиса отправляется в МИЛАН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420" y="3525922"/>
            <a:ext cx="381000" cy="381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824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На зображенні може бути: текс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49" y="124232"/>
            <a:ext cx="11663574" cy="588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93239" y="6007238"/>
            <a:ext cx="11865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реєстрації необхідно мати: </a:t>
            </a:r>
          </a:p>
          <a:p>
            <a:pPr marL="342900" indent="-342900" algn="just">
              <a:buAutoNum type="arabicParenR"/>
            </a:pPr>
            <a:r>
              <a:rPr lang="ru-RU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паспорт;</a:t>
            </a:r>
            <a:r>
              <a:rPr lang="uk-UA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algn="just">
              <a:buAutoNum type="arabicParenR"/>
            </a:pPr>
            <a:r>
              <a:rPr lang="ru-RU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 </a:t>
            </a: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документів</a:t>
            </a: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чорно-білі</a:t>
            </a: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кольорові</a:t>
            </a: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розміром</a:t>
            </a: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х 4 см </a:t>
            </a:r>
            <a:r>
              <a:rPr lang="ru-RU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зображенням</a:t>
            </a: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відповідає</a:t>
            </a: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досягнутому</a:t>
            </a: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віку</a:t>
            </a:r>
            <a:r>
              <a:rPr lang="ru-RU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1926" y="1717704"/>
            <a:ext cx="401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rgbClr val="F24E5E"/>
                </a:solidFill>
              </a:rPr>
              <a:t>*</a:t>
            </a:r>
            <a:endParaRPr lang="uk-UA" sz="3200" dirty="0">
              <a:solidFill>
                <a:srgbClr val="F24E5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6373" y="5926869"/>
            <a:ext cx="401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rgbClr val="F24E5E"/>
                </a:solidFill>
              </a:rPr>
              <a:t>*</a:t>
            </a:r>
            <a:endParaRPr lang="uk-UA" sz="3200" dirty="0">
              <a:solidFill>
                <a:srgbClr val="F24E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97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76498"/>
            <a:ext cx="12192000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 indent="-182563"/>
            <a:r>
              <a:rPr lang="uk-UA" sz="2800" dirty="0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Предмети ЗНО/ДПА 2022</a:t>
            </a:r>
            <a:endParaRPr lang="uk-UA" sz="2800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48142" y="660421"/>
            <a:ext cx="12300162" cy="5366597"/>
            <a:chOff x="-511869" y="1296967"/>
            <a:chExt cx="11613675" cy="4780951"/>
          </a:xfrm>
        </p:grpSpPr>
        <p:sp>
          <p:nvSpPr>
            <p:cNvPr id="6" name="TextBox 5"/>
            <p:cNvSpPr txBox="1"/>
            <p:nvPr/>
          </p:nvSpPr>
          <p:spPr>
            <a:xfrm>
              <a:off x="-511869" y="3039192"/>
              <a:ext cx="2682334" cy="1179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u="sng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чотири</a:t>
              </a:r>
            </a:p>
            <a:p>
              <a:pPr algn="ctr"/>
              <a:r>
                <a:rPr lang="uk-UA" sz="2000" b="1" u="sng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предмети ДПА</a:t>
              </a:r>
            </a:p>
            <a:p>
              <a:pPr algn="ctr"/>
              <a:r>
                <a:rPr lang="uk-UA" sz="2000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для отримання свідоцтва про ПЗСО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14982" y="1296967"/>
              <a:ext cx="4531242" cy="959663"/>
            </a:xfrm>
            <a:prstGeom prst="rect">
              <a:avLst/>
            </a:prstGeom>
            <a:noFill/>
            <a:ln w="0" cmpd="sng">
              <a:solidFill>
                <a:srgbClr val="C00000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solidFill>
                    <a:srgbClr val="F24E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українська мова і література </a:t>
              </a:r>
            </a:p>
            <a:p>
              <a:r>
                <a:rPr lang="ru-RU" sz="1200" dirty="0">
                  <a:solidFill>
                    <a:schemeClr val="accent1">
                      <a:lumMod val="50000"/>
                    </a:schemeClr>
                  </a:solidFill>
                </a:rPr>
                <a:t>(</a:t>
              </a:r>
              <a:r>
                <a:rPr lang="uk-UA" sz="1200" dirty="0" err="1">
                  <a:solidFill>
                    <a:schemeClr val="accent1">
                      <a:lumMod val="50000"/>
                    </a:schemeClr>
                  </a:solidFill>
                </a:rPr>
                <a:t>субтест</a:t>
              </a:r>
              <a:r>
                <a:rPr lang="uk-UA" sz="1200" dirty="0">
                  <a:solidFill>
                    <a:schemeClr val="accent1">
                      <a:lumMod val="50000"/>
                    </a:schemeClr>
                  </a:solidFill>
                </a:rPr>
                <a:t> «Атестаційні завдання з української мови»)</a:t>
              </a:r>
              <a:r>
                <a:rPr lang="ru-RU" sz="1600" dirty="0">
                  <a:solidFill>
                    <a:srgbClr val="ED11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16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або</a:t>
              </a:r>
              <a:r>
                <a:rPr lang="ru-RU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ru-RU" sz="1600" dirty="0" smtClean="0">
                  <a:solidFill>
                    <a:srgbClr val="F24E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українська </a:t>
              </a:r>
              <a:r>
                <a:rPr lang="ru-RU" sz="1600" dirty="0">
                  <a:solidFill>
                    <a:srgbClr val="F24E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мова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18241" y="2362727"/>
              <a:ext cx="4527984" cy="740312"/>
            </a:xfrm>
            <a:prstGeom prst="rect">
              <a:avLst/>
            </a:prstGeom>
            <a:noFill/>
            <a:ln>
              <a:solidFill>
                <a:srgbClr val="F24E5E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uk-UA" sz="1600" dirty="0">
                  <a:solidFill>
                    <a:srgbClr val="F24E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r>
                <a:rPr lang="uk-UA" sz="1600" dirty="0" smtClean="0">
                  <a:solidFill>
                    <a:srgbClr val="F24E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атематика</a:t>
              </a:r>
              <a:r>
                <a:rPr lang="uk-UA" sz="1600" dirty="0" smtClean="0">
                  <a:solidFill>
                    <a:srgbClr val="ED11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uk-UA" sz="1100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ru-RU" sz="1200" dirty="0" err="1" smtClean="0">
                  <a:solidFill>
                    <a:schemeClr val="accent1">
                      <a:lumMod val="50000"/>
                    </a:schemeClr>
                  </a:solidFill>
                </a:rPr>
                <a:t>субтест</a:t>
              </a:r>
              <a:r>
                <a:rPr lang="ru-RU" sz="1200" dirty="0" smtClean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ru-RU" sz="1200" dirty="0">
                  <a:solidFill>
                    <a:schemeClr val="accent1">
                      <a:lumMod val="50000"/>
                    </a:schemeClr>
                  </a:solidFill>
                </a:rPr>
                <a:t>«</a:t>
              </a:r>
              <a:r>
                <a:rPr lang="ru-RU" sz="1200" dirty="0" err="1">
                  <a:solidFill>
                    <a:schemeClr val="accent1">
                      <a:lumMod val="50000"/>
                    </a:schemeClr>
                  </a:solidFill>
                </a:rPr>
                <a:t>Атестаційні</a:t>
              </a:r>
              <a:r>
                <a:rPr lang="ru-RU" sz="1200" dirty="0">
                  <a:solidFill>
                    <a:schemeClr val="accent1">
                      <a:lumMod val="50000"/>
                    </a:schemeClr>
                  </a:solidFill>
                </a:rPr>
                <a:t> завдання з математики</a:t>
              </a:r>
              <a:r>
                <a:rPr lang="ru-RU" sz="1200" dirty="0" smtClean="0">
                  <a:solidFill>
                    <a:schemeClr val="accent1">
                      <a:lumMod val="50000"/>
                    </a:schemeClr>
                  </a:solidFill>
                </a:rPr>
                <a:t>»)</a:t>
              </a:r>
              <a:endParaRPr lang="uk-UA" sz="11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uk-UA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або </a:t>
              </a:r>
            </a:p>
            <a:p>
              <a:r>
                <a:rPr lang="uk-UA" sz="1600" dirty="0" smtClean="0">
                  <a:solidFill>
                    <a:srgbClr val="F24E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математика (завдання рівня стандарту) </a:t>
              </a:r>
              <a:endParaRPr lang="ru-RU" sz="1600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45264" y="4872375"/>
              <a:ext cx="4500960" cy="301608"/>
            </a:xfrm>
            <a:prstGeom prst="rect">
              <a:avLst/>
            </a:prstGeom>
            <a:noFill/>
            <a:ln>
              <a:solidFill>
                <a:srgbClr val="F24E5E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uk-UA" sz="1600" dirty="0">
                  <a:solidFill>
                    <a:srgbClr val="F24E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і</a:t>
              </a:r>
              <a:r>
                <a:rPr lang="uk-UA" sz="1600" dirty="0" smtClean="0">
                  <a:solidFill>
                    <a:srgbClr val="F24E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нший предмет за вибором з переліку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278459" y="3039192"/>
              <a:ext cx="2823347" cy="1672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u="sng" dirty="0" smtClean="0">
                  <a:solidFill>
                    <a:srgbClr val="F24E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п'ять</a:t>
              </a:r>
            </a:p>
            <a:p>
              <a:pPr algn="ctr"/>
              <a:r>
                <a:rPr lang="uk-UA" sz="2000" b="1" u="sng" dirty="0" smtClean="0">
                  <a:solidFill>
                    <a:srgbClr val="F24E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предметів ЗНО </a:t>
              </a:r>
            </a:p>
            <a:p>
              <a:pPr algn="ctr"/>
              <a:r>
                <a:rPr lang="uk-UA" sz="2000" dirty="0" smtClean="0">
                  <a:solidFill>
                    <a:srgbClr val="F24E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для вступу до ЗВО</a:t>
              </a:r>
            </a:p>
            <a:p>
              <a:pPr algn="ctr"/>
              <a:r>
                <a:rPr lang="uk-UA" sz="1400" dirty="0" smtClean="0">
                  <a:solidFill>
                    <a:srgbClr val="F24E5E"/>
                  </a:solidFill>
                  <a:latin typeface="Proxima Nova"/>
                </a:rPr>
                <a:t>(які </a:t>
              </a:r>
              <a:r>
                <a:rPr lang="uk-UA" sz="1400" dirty="0">
                  <a:solidFill>
                    <a:srgbClr val="F24E5E"/>
                  </a:solidFill>
                  <a:latin typeface="Proxima Nova"/>
                </a:rPr>
                <a:t>вказані в </a:t>
              </a:r>
              <a:r>
                <a:rPr lang="uk-UA" sz="1400" dirty="0" smtClean="0">
                  <a:solidFill>
                    <a:srgbClr val="F24E5E"/>
                  </a:solidFill>
                  <a:latin typeface="Proxima Nova"/>
                </a:rPr>
                <a:t>умовах </a:t>
              </a:r>
            </a:p>
            <a:p>
              <a:pPr algn="ctr"/>
              <a:r>
                <a:rPr lang="uk-UA" sz="1400" dirty="0" smtClean="0">
                  <a:solidFill>
                    <a:srgbClr val="F24E5E"/>
                  </a:solidFill>
                  <a:latin typeface="Proxima Nova"/>
                </a:rPr>
                <a:t>прийому </a:t>
              </a:r>
              <a:r>
                <a:rPr lang="uk-UA" sz="1400" dirty="0">
                  <a:solidFill>
                    <a:srgbClr val="F24E5E"/>
                  </a:solidFill>
                  <a:latin typeface="Proxima Nova"/>
                </a:rPr>
                <a:t>до </a:t>
              </a:r>
              <a:r>
                <a:rPr lang="uk-UA" sz="1400" dirty="0" smtClean="0">
                  <a:solidFill>
                    <a:srgbClr val="F24E5E"/>
                  </a:solidFill>
                  <a:latin typeface="Proxima Nova"/>
                </a:rPr>
                <a:t>ЗВО)</a:t>
              </a:r>
            </a:p>
            <a:p>
              <a:pPr algn="ctr"/>
              <a:r>
                <a:rPr lang="ru-RU" sz="1400" dirty="0">
                  <a:solidFill>
                    <a:srgbClr val="F24E5E"/>
                  </a:solidFill>
                </a:rPr>
                <a:t>за </a:t>
              </a:r>
              <a:r>
                <a:rPr lang="ru-RU" sz="1400" dirty="0" err="1">
                  <a:solidFill>
                    <a:srgbClr val="F24E5E"/>
                  </a:solidFill>
                </a:rPr>
                <a:t>рахунок</a:t>
              </a:r>
              <a:r>
                <a:rPr lang="ru-RU" sz="1400" dirty="0">
                  <a:solidFill>
                    <a:srgbClr val="F24E5E"/>
                  </a:solidFill>
                </a:rPr>
                <a:t> </a:t>
              </a:r>
              <a:r>
                <a:rPr lang="ru-RU" sz="1400" dirty="0" err="1">
                  <a:solidFill>
                    <a:srgbClr val="F24E5E"/>
                  </a:solidFill>
                </a:rPr>
                <a:t>коштів</a:t>
              </a:r>
              <a:r>
                <a:rPr lang="ru-RU" sz="1400" dirty="0">
                  <a:solidFill>
                    <a:srgbClr val="F24E5E"/>
                  </a:solidFill>
                </a:rPr>
                <a:t> державного бюджету</a:t>
              </a:r>
              <a:endParaRPr lang="uk-UA" sz="1400" u="sng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Левая фигурная скобка 1"/>
            <p:cNvSpPr/>
            <p:nvPr/>
          </p:nvSpPr>
          <p:spPr>
            <a:xfrm>
              <a:off x="2274209" y="1492586"/>
              <a:ext cx="422031" cy="3681398"/>
            </a:xfrm>
            <a:prstGeom prst="leftBrace">
              <a:avLst/>
            </a:prstGeom>
            <a:noFill/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" name="Правая фигурная скобка 3"/>
            <p:cNvSpPr/>
            <p:nvPr/>
          </p:nvSpPr>
          <p:spPr>
            <a:xfrm>
              <a:off x="8071011" y="1450131"/>
              <a:ext cx="409200" cy="4434677"/>
            </a:xfrm>
            <a:prstGeom prst="rightBrace">
              <a:avLst/>
            </a:prstGeom>
            <a:ln w="38100">
              <a:solidFill>
                <a:srgbClr val="F24E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2710017" y="1526280"/>
              <a:ext cx="661453" cy="625392"/>
            </a:xfrm>
            <a:prstGeom prst="ellipse">
              <a:avLst/>
            </a:prstGeom>
            <a:solidFill>
              <a:srgbClr val="F24E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1</a:t>
              </a:r>
              <a:endPara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2741887" y="2557281"/>
              <a:ext cx="661453" cy="625392"/>
            </a:xfrm>
            <a:prstGeom prst="ellipse">
              <a:avLst/>
            </a:prstGeom>
            <a:solidFill>
              <a:srgbClr val="F24E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2</a:t>
              </a:r>
              <a:endPara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22" name="Овал 21"/>
            <p:cNvSpPr/>
            <p:nvPr/>
          </p:nvSpPr>
          <p:spPr>
            <a:xfrm>
              <a:off x="2737446" y="4740008"/>
              <a:ext cx="661453" cy="625392"/>
            </a:xfrm>
            <a:prstGeom prst="ellipse">
              <a:avLst/>
            </a:prstGeom>
            <a:solidFill>
              <a:srgbClr val="F24E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4</a:t>
              </a:r>
              <a:endPara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2742373" y="5452526"/>
              <a:ext cx="661453" cy="625392"/>
            </a:xfrm>
            <a:prstGeom prst="ellipse">
              <a:avLst/>
            </a:prstGeom>
            <a:solidFill>
              <a:srgbClr val="F24E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5</a:t>
              </a:r>
              <a:endPara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25" name="Овал 24"/>
            <p:cNvSpPr/>
            <p:nvPr/>
          </p:nvSpPr>
          <p:spPr>
            <a:xfrm>
              <a:off x="2710017" y="3831224"/>
              <a:ext cx="661453" cy="625392"/>
            </a:xfrm>
            <a:prstGeom prst="ellipse">
              <a:avLst/>
            </a:prstGeom>
            <a:solidFill>
              <a:srgbClr val="F24E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3</a:t>
              </a:r>
              <a:endPara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545264" y="3738375"/>
              <a:ext cx="4500960" cy="904826"/>
            </a:xfrm>
            <a:prstGeom prst="rect">
              <a:avLst/>
            </a:prstGeom>
            <a:noFill/>
            <a:ln>
              <a:solidFill>
                <a:srgbClr val="F24E5E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uk-UA" sz="1600" dirty="0" smtClean="0">
                  <a:solidFill>
                    <a:srgbClr val="F24E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Історія України </a:t>
              </a:r>
            </a:p>
            <a:p>
              <a:r>
                <a:rPr lang="ru-RU" sz="1200" dirty="0">
                  <a:solidFill>
                    <a:schemeClr val="accent1">
                      <a:lumMod val="50000"/>
                    </a:schemeClr>
                  </a:solidFill>
                </a:rPr>
                <a:t>(</a:t>
              </a:r>
              <a:r>
                <a:rPr lang="ru-RU" sz="1200" dirty="0" err="1">
                  <a:solidFill>
                    <a:schemeClr val="accent1">
                      <a:lumMod val="50000"/>
                    </a:schemeClr>
                  </a:solidFill>
                </a:rPr>
                <a:t>субтест</a:t>
              </a:r>
              <a:r>
                <a:rPr lang="ru-RU" sz="1200" dirty="0">
                  <a:solidFill>
                    <a:schemeClr val="accent1">
                      <a:lumMod val="50000"/>
                    </a:schemeClr>
                  </a:solidFill>
                </a:rPr>
                <a:t> "Історія України 1914 р - початок ХХІ ст.") </a:t>
              </a:r>
            </a:p>
            <a:p>
              <a:r>
                <a:rPr lang="ru-RU" sz="1600" i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або</a:t>
              </a:r>
              <a:r>
                <a:rPr lang="ru-RU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ru-RU" sz="1600" dirty="0" err="1" smtClean="0">
                  <a:solidFill>
                    <a:srgbClr val="F24E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іноземна</a:t>
              </a:r>
              <a:r>
                <a:rPr lang="ru-RU" sz="1600" dirty="0" smtClean="0">
                  <a:solidFill>
                    <a:srgbClr val="F24E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мова</a:t>
              </a: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5964824" y="2987891"/>
            <a:ext cx="1403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вибором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17524" y="5425266"/>
            <a:ext cx="4694582" cy="338554"/>
          </a:xfrm>
          <a:prstGeom prst="rect">
            <a:avLst/>
          </a:prstGeom>
          <a:noFill/>
          <a:ln>
            <a:solidFill>
              <a:srgbClr val="F24E5E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uk-UA" sz="1600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uk-UA" sz="1600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нший предмет за вибором з переліку</a:t>
            </a:r>
          </a:p>
        </p:txBody>
      </p:sp>
      <p:sp>
        <p:nvSpPr>
          <p:cNvPr id="30" name="Овал 29"/>
          <p:cNvSpPr/>
          <p:nvPr/>
        </p:nvSpPr>
        <p:spPr>
          <a:xfrm>
            <a:off x="3589525" y="6124816"/>
            <a:ext cx="700552" cy="70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r>
              <a:rPr lang="ru-RU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+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49595" y="6290217"/>
            <a:ext cx="468876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F24E5E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uk-UA" sz="1600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інший предмет за вибором з переліку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474425" y="6047399"/>
            <a:ext cx="26370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F24E5E"/>
                </a:solidFill>
              </a:rPr>
              <a:t>* </a:t>
            </a:r>
            <a:r>
              <a:rPr lang="ru-RU" sz="1400" dirty="0" err="1" smtClean="0">
                <a:solidFill>
                  <a:srgbClr val="F24E5E"/>
                </a:solidFill>
              </a:rPr>
              <a:t>понад</a:t>
            </a:r>
            <a:r>
              <a:rPr lang="ru-RU" sz="1400" dirty="0" smtClean="0">
                <a:solidFill>
                  <a:srgbClr val="F24E5E"/>
                </a:solidFill>
              </a:rPr>
              <a:t> 5 </a:t>
            </a:r>
            <a:r>
              <a:rPr lang="ru-RU" sz="1400" dirty="0" err="1" smtClean="0">
                <a:solidFill>
                  <a:srgbClr val="F24E5E"/>
                </a:solidFill>
              </a:rPr>
              <a:t>предметів</a:t>
            </a:r>
            <a:r>
              <a:rPr lang="ru-RU" sz="1400" dirty="0" smtClean="0">
                <a:solidFill>
                  <a:srgbClr val="F24E5E"/>
                </a:solidFill>
              </a:rPr>
              <a:t> - за </a:t>
            </a:r>
            <a:r>
              <a:rPr lang="ru-RU" sz="1400" dirty="0" err="1">
                <a:solidFill>
                  <a:srgbClr val="F24E5E"/>
                </a:solidFill>
              </a:rPr>
              <a:t>рахунок</a:t>
            </a:r>
            <a:r>
              <a:rPr lang="ru-RU" sz="1400" dirty="0">
                <a:solidFill>
                  <a:srgbClr val="F24E5E"/>
                </a:solidFill>
              </a:rPr>
              <a:t> </a:t>
            </a:r>
            <a:r>
              <a:rPr lang="ru-RU" sz="1400" dirty="0" err="1" smtClean="0">
                <a:solidFill>
                  <a:srgbClr val="F24E5E"/>
                </a:solidFill>
              </a:rPr>
              <a:t>коштів</a:t>
            </a:r>
            <a:r>
              <a:rPr lang="ru-RU" sz="1400" dirty="0" smtClean="0">
                <a:solidFill>
                  <a:srgbClr val="F24E5E"/>
                </a:solidFill>
              </a:rPr>
              <a:t> </a:t>
            </a:r>
            <a:r>
              <a:rPr lang="ru-RU" sz="1400" dirty="0" err="1" smtClean="0">
                <a:solidFill>
                  <a:srgbClr val="F24E5E"/>
                </a:solidFill>
              </a:rPr>
              <a:t>фізичних</a:t>
            </a:r>
            <a:r>
              <a:rPr lang="ru-RU" sz="1400" dirty="0" smtClean="0">
                <a:solidFill>
                  <a:srgbClr val="F24E5E"/>
                </a:solidFill>
              </a:rPr>
              <a:t> та </a:t>
            </a:r>
            <a:r>
              <a:rPr lang="ru-RU" sz="1400" dirty="0" err="1" smtClean="0">
                <a:solidFill>
                  <a:srgbClr val="F24E5E"/>
                </a:solidFill>
              </a:rPr>
              <a:t>юридичних</a:t>
            </a:r>
            <a:r>
              <a:rPr lang="ru-RU" sz="1400" dirty="0" smtClean="0">
                <a:solidFill>
                  <a:srgbClr val="F24E5E"/>
                </a:solidFill>
              </a:rPr>
              <a:t> </a:t>
            </a:r>
            <a:r>
              <a:rPr lang="ru-RU" sz="1400" dirty="0" err="1" smtClean="0">
                <a:solidFill>
                  <a:srgbClr val="F24E5E"/>
                </a:solidFill>
              </a:rPr>
              <a:t>осіб</a:t>
            </a:r>
            <a:endParaRPr lang="uk-UA" sz="1400" u="sng" dirty="0">
              <a:solidFill>
                <a:srgbClr val="F24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94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648" y="1481337"/>
            <a:ext cx="5645042" cy="369904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6114"/>
            <a:ext cx="6482669" cy="451381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02414" y="5868641"/>
            <a:ext cx="11689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УВАГА !!! </a:t>
            </a:r>
          </a:p>
          <a:p>
            <a:pPr algn="ctr"/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 Схеми </a:t>
            </a: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нарахування </a:t>
            </a:r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балів щодо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авдання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відкритої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форми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розгорнутою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відповіддю</a:t>
            </a:r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додано:</a:t>
            </a:r>
          </a:p>
          <a:p>
            <a:pPr algn="ctr"/>
            <a:r>
              <a:rPr lang="uk-UA" sz="1600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i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Роботу, </a:t>
            </a:r>
            <a:r>
              <a:rPr lang="ru-RU" sz="1600" i="1" dirty="0" err="1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1600" i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600" b="1" i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написано </a:t>
            </a:r>
            <a:r>
              <a:rPr lang="ru-RU" sz="1600" b="1" i="1" dirty="0" err="1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нерозбірливо</a:t>
            </a:r>
            <a:r>
              <a:rPr lang="ru-RU" sz="1600" i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i="1" dirty="0" err="1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оцінюють</a:t>
            </a:r>
            <a:r>
              <a:rPr lang="ru-RU" sz="1600" i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 </a:t>
            </a:r>
            <a:r>
              <a:rPr lang="ru-RU" sz="1600" b="1" i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0 </a:t>
            </a:r>
            <a:r>
              <a:rPr lang="ru-RU" sz="1600" i="1" dirty="0" err="1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балів</a:t>
            </a:r>
            <a:r>
              <a:rPr lang="ru-RU" sz="1600" i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k-UA" sz="1600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uk-UA" sz="1600" dirty="0">
              <a:solidFill>
                <a:srgbClr val="F24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725" y="219895"/>
            <a:ext cx="5300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планує</a:t>
            </a:r>
            <a:r>
              <a:rPr lang="uk-UA" sz="1600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600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вступати</a:t>
            </a:r>
            <a:r>
              <a:rPr lang="uk-UA" sz="1600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до ЗВО, </a:t>
            </a:r>
            <a:r>
              <a:rPr lang="uk-UA" sz="1600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якого потрібно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складати </a:t>
            </a:r>
            <a:r>
              <a:rPr lang="uk-UA" sz="1600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українську мову і літературу</a:t>
            </a:r>
            <a:endParaRPr lang="ru-RU" sz="1600" b="1" dirty="0">
              <a:solidFill>
                <a:srgbClr val="F24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72231" y="219895"/>
            <a:ext cx="6041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планує вступати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ЗВО, для якого </a:t>
            </a:r>
            <a:r>
              <a:rPr lang="uk-UA" sz="1600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потрібно</a:t>
            </a:r>
            <a:r>
              <a:rPr lang="uk-UA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складати </a:t>
            </a:r>
            <a:r>
              <a:rPr lang="uk-UA" sz="1600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українську мову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або </a:t>
            </a:r>
            <a:r>
              <a:rPr lang="uk-UA" sz="1600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планує вступати взагалі</a:t>
            </a:r>
            <a:endParaRPr lang="ru-RU" sz="1600" b="1" dirty="0">
              <a:solidFill>
                <a:srgbClr val="F24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2803021" y="988885"/>
            <a:ext cx="615297" cy="413014"/>
          </a:xfrm>
          <a:prstGeom prst="downArrow">
            <a:avLst/>
          </a:prstGeom>
          <a:solidFill>
            <a:srgbClr val="F24E5E"/>
          </a:solidFill>
          <a:ln>
            <a:solidFill>
              <a:srgbClr val="F24E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Стрелка вниз 23"/>
          <p:cNvSpPr/>
          <p:nvPr/>
        </p:nvSpPr>
        <p:spPr>
          <a:xfrm>
            <a:off x="8934628" y="1098667"/>
            <a:ext cx="615297" cy="413014"/>
          </a:xfrm>
          <a:prstGeom prst="downArrow">
            <a:avLst/>
          </a:prstGeom>
          <a:solidFill>
            <a:srgbClr val="F24E5E"/>
          </a:solidFill>
          <a:ln>
            <a:solidFill>
              <a:srgbClr val="F24E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443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63" y="1298961"/>
            <a:ext cx="6147843" cy="44528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880" y="1377440"/>
            <a:ext cx="5326774" cy="41438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26869" y="5678715"/>
            <a:ext cx="10737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F24E5E"/>
                </a:solidFill>
              </a:rPr>
              <a:t>УВАГА !!! </a:t>
            </a:r>
          </a:p>
          <a:p>
            <a:pPr algn="ctr"/>
            <a:r>
              <a:rPr lang="uk-UA" b="1" dirty="0" smtClean="0"/>
              <a:t>У ЗНО з «Математики» </a:t>
            </a:r>
            <a:r>
              <a:rPr lang="uk-UA" b="1" dirty="0" smtClean="0">
                <a:solidFill>
                  <a:srgbClr val="F24E5E"/>
                </a:solidFill>
              </a:rPr>
              <a:t>робота виконується у бланках А та Б</a:t>
            </a:r>
            <a:r>
              <a:rPr lang="uk-UA" b="1" dirty="0" smtClean="0"/>
              <a:t> </a:t>
            </a:r>
          </a:p>
          <a:p>
            <a:pPr algn="ctr"/>
            <a:r>
              <a:rPr lang="uk-UA" b="1" dirty="0" smtClean="0"/>
              <a:t>з «Математики (завдання рівня стандарту)» </a:t>
            </a:r>
            <a:r>
              <a:rPr lang="uk-UA" b="1" dirty="0">
                <a:solidFill>
                  <a:srgbClr val="F24E5E"/>
                </a:solidFill>
              </a:rPr>
              <a:t>робота </a:t>
            </a:r>
            <a:r>
              <a:rPr lang="uk-UA" b="1" dirty="0" smtClean="0">
                <a:solidFill>
                  <a:srgbClr val="F24E5E"/>
                </a:solidFill>
              </a:rPr>
              <a:t>виконується тільки </a:t>
            </a:r>
            <a:r>
              <a:rPr lang="uk-UA" b="1" dirty="0">
                <a:solidFill>
                  <a:srgbClr val="F24E5E"/>
                </a:solidFill>
              </a:rPr>
              <a:t>у бланку </a:t>
            </a:r>
            <a:r>
              <a:rPr lang="uk-UA" b="1" dirty="0" smtClean="0">
                <a:solidFill>
                  <a:srgbClr val="F24E5E"/>
                </a:solidFill>
              </a:rPr>
              <a:t>А</a:t>
            </a:r>
            <a:endParaRPr lang="uk-UA" dirty="0">
              <a:solidFill>
                <a:srgbClr val="F24E5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1457" y="217589"/>
            <a:ext cx="5015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планує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600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вступати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до ЗВО, </a:t>
            </a:r>
            <a:r>
              <a:rPr lang="uk-UA" sz="1600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якого потрібно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складати </a:t>
            </a:r>
            <a:r>
              <a:rPr lang="uk-UA" sz="1600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математику</a:t>
            </a:r>
            <a:endParaRPr lang="ru-RU" sz="1600" b="1" dirty="0">
              <a:solidFill>
                <a:srgbClr val="F24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1880" y="217589"/>
            <a:ext cx="5594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планує вступати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ЗВО, для якого </a:t>
            </a:r>
            <a:r>
              <a:rPr lang="uk-UA" sz="1600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потрібно 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складати </a:t>
            </a:r>
            <a:r>
              <a:rPr lang="uk-UA" sz="1600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математику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або </a:t>
            </a:r>
            <a:r>
              <a:rPr lang="uk-UA" sz="1600" b="1" dirty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планує вступати взагалі</a:t>
            </a:r>
            <a:endParaRPr lang="ru-RU" sz="1600" b="1" dirty="0">
              <a:solidFill>
                <a:srgbClr val="F24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2803021" y="988885"/>
            <a:ext cx="615297" cy="413014"/>
          </a:xfrm>
          <a:prstGeom prst="downArrow">
            <a:avLst/>
          </a:prstGeom>
          <a:solidFill>
            <a:srgbClr val="F24E5E"/>
          </a:solidFill>
          <a:ln>
            <a:solidFill>
              <a:srgbClr val="F24E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Стрелка вниз 12"/>
          <p:cNvSpPr/>
          <p:nvPr/>
        </p:nvSpPr>
        <p:spPr>
          <a:xfrm>
            <a:off x="9049996" y="988885"/>
            <a:ext cx="615297" cy="413014"/>
          </a:xfrm>
          <a:prstGeom prst="downArrow">
            <a:avLst/>
          </a:prstGeom>
          <a:solidFill>
            <a:srgbClr val="F24E5E"/>
          </a:solidFill>
          <a:ln>
            <a:solidFill>
              <a:srgbClr val="F24E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764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93600"/>
            <a:ext cx="12192000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/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Витяг із Переліку предметів для вступу до ЗВО</a:t>
            </a:r>
            <a:endParaRPr lang="uk-UA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1832" y="872508"/>
            <a:ext cx="115759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Витяг із Умов прийому на навчання для здобуття вищої освіти в 2022 році  </a:t>
            </a:r>
          </a:p>
          <a:p>
            <a:pPr algn="ctr"/>
            <a:r>
              <a:rPr lang="uk-UA" sz="2000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(наказ МОНУ від 13.10.2021 № 1098, додаток 4):</a:t>
            </a:r>
            <a:endParaRPr lang="uk-UA" sz="2000" b="1" dirty="0">
              <a:solidFill>
                <a:srgbClr val="F24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110576"/>
              </p:ext>
            </p:extLst>
          </p:nvPr>
        </p:nvGraphicFramePr>
        <p:xfrm>
          <a:off x="274181" y="1752268"/>
          <a:ext cx="11643637" cy="4675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0606">
                  <a:extLst>
                    <a:ext uri="{9D8B030D-6E8A-4147-A177-3AD203B41FA5}">
                      <a16:colId xmlns:a16="http://schemas.microsoft.com/office/drawing/2014/main" xmlns="" val="150990734"/>
                    </a:ext>
                  </a:extLst>
                </a:gridCol>
                <a:gridCol w="735532">
                  <a:extLst>
                    <a:ext uri="{9D8B030D-6E8A-4147-A177-3AD203B41FA5}">
                      <a16:colId xmlns:a16="http://schemas.microsoft.com/office/drawing/2014/main" xmlns="" val="4162718460"/>
                    </a:ext>
                  </a:extLst>
                </a:gridCol>
                <a:gridCol w="2444641">
                  <a:extLst>
                    <a:ext uri="{9D8B030D-6E8A-4147-A177-3AD203B41FA5}">
                      <a16:colId xmlns:a16="http://schemas.microsoft.com/office/drawing/2014/main" xmlns="" val="2723863358"/>
                    </a:ext>
                  </a:extLst>
                </a:gridCol>
                <a:gridCol w="2304288">
                  <a:extLst>
                    <a:ext uri="{9D8B030D-6E8A-4147-A177-3AD203B41FA5}">
                      <a16:colId xmlns:a16="http://schemas.microsoft.com/office/drawing/2014/main" xmlns="" val="914898977"/>
                    </a:ext>
                  </a:extLst>
                </a:gridCol>
                <a:gridCol w="1993392">
                  <a:extLst>
                    <a:ext uri="{9D8B030D-6E8A-4147-A177-3AD203B41FA5}">
                      <a16:colId xmlns:a16="http://schemas.microsoft.com/office/drawing/2014/main" xmlns="" val="4091167180"/>
                    </a:ext>
                  </a:extLst>
                </a:gridCol>
                <a:gridCol w="2225178">
                  <a:extLst>
                    <a:ext uri="{9D8B030D-6E8A-4147-A177-3AD203B41FA5}">
                      <a16:colId xmlns:a16="http://schemas.microsoft.com/office/drawing/2014/main" xmlns="" val="2582803141"/>
                    </a:ext>
                  </a:extLst>
                </a:gridCol>
              </a:tblGrid>
              <a:tr h="424021">
                <a:tc rowSpan="2">
                  <a:txBody>
                    <a:bodyPr/>
                    <a:lstStyle/>
                    <a:p>
                      <a:r>
                        <a:rPr lang="uk-UA" sz="1800" b="0" u="none" dirty="0" smtClean="0">
                          <a:solidFill>
                            <a:schemeClr val="tx1"/>
                          </a:solidFill>
                        </a:rPr>
                        <a:t>Галузь</a:t>
                      </a:r>
                      <a:r>
                        <a:rPr lang="uk-UA" sz="1800" b="0" u="none" baseline="0" dirty="0" smtClean="0">
                          <a:solidFill>
                            <a:schemeClr val="tx1"/>
                          </a:solidFill>
                        </a:rPr>
                        <a:t> знань</a:t>
                      </a:r>
                      <a:endParaRPr lang="uk-UA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uk-UA" sz="1800" b="0" u="none" dirty="0" smtClean="0">
                          <a:solidFill>
                            <a:schemeClr val="tx1"/>
                          </a:solidFill>
                        </a:rPr>
                        <a:t>Код</a:t>
                      </a:r>
                      <a:endParaRPr lang="uk-UA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uk-UA" sz="1800" b="0" u="none" dirty="0" smtClean="0">
                          <a:solidFill>
                            <a:schemeClr val="tx1"/>
                          </a:solidFill>
                        </a:rPr>
                        <a:t>Назва спеціальності</a:t>
                      </a:r>
                      <a:endParaRPr lang="uk-UA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uk-UA" sz="1800" b="0" u="none" dirty="0" smtClean="0">
                          <a:solidFill>
                            <a:schemeClr val="tx1"/>
                          </a:solidFill>
                        </a:rPr>
                        <a:t>Конкурсні предмети</a:t>
                      </a:r>
                      <a:endParaRPr lang="uk-UA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 sz="1800" b="0" u="none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66824715"/>
                  </a:ext>
                </a:extLst>
              </a:tr>
              <a:tr h="245009">
                <a:tc vMerge="1">
                  <a:txBody>
                    <a:bodyPr/>
                    <a:lstStyle/>
                    <a:p>
                      <a:endParaRPr lang="uk-UA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uk-UA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uk-UA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0" u="none" dirty="0" smtClean="0">
                          <a:solidFill>
                            <a:schemeClr val="tx1"/>
                          </a:solidFill>
                        </a:rPr>
                        <a:t>перший предмет</a:t>
                      </a:r>
                      <a:endParaRPr lang="uk-UA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0" u="none" dirty="0" smtClean="0">
                          <a:solidFill>
                            <a:schemeClr val="tx1"/>
                          </a:solidFill>
                        </a:rPr>
                        <a:t>другий предмет</a:t>
                      </a:r>
                      <a:endParaRPr lang="uk-UA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0" u="none" dirty="0" smtClean="0">
                          <a:solidFill>
                            <a:schemeClr val="tx1"/>
                          </a:solidFill>
                        </a:rPr>
                        <a:t>третій предмет</a:t>
                      </a:r>
                      <a:endParaRPr lang="uk-UA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83341154"/>
                  </a:ext>
                </a:extLst>
              </a:tr>
              <a:tr h="424021">
                <a:tc>
                  <a:txBody>
                    <a:bodyPr/>
                    <a:lstStyle/>
                    <a:p>
                      <a:r>
                        <a:rPr lang="uk-UA" sz="1800" b="0" u="none" dirty="0" smtClean="0">
                          <a:solidFill>
                            <a:schemeClr val="tx1"/>
                          </a:solidFill>
                        </a:rPr>
                        <a:t>Журналістика</a:t>
                      </a:r>
                      <a:endParaRPr lang="uk-UA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0" u="none" dirty="0" smtClean="0">
                          <a:solidFill>
                            <a:schemeClr val="tx1"/>
                          </a:solidFill>
                        </a:rPr>
                        <a:t>061</a:t>
                      </a:r>
                      <a:endParaRPr lang="uk-UA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0" u="none" dirty="0" smtClean="0">
                          <a:solidFill>
                            <a:schemeClr val="tx1"/>
                          </a:solidFill>
                        </a:rPr>
                        <a:t>Журналістика</a:t>
                      </a:r>
                    </a:p>
                    <a:p>
                      <a:endParaRPr lang="uk-UA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0" u="none" dirty="0" smtClean="0">
                          <a:solidFill>
                            <a:schemeClr val="tx1"/>
                          </a:solidFill>
                        </a:rPr>
                        <a:t>Українська мова і література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1" u="none" dirty="0" smtClean="0">
                          <a:solidFill>
                            <a:srgbClr val="F24E5E"/>
                          </a:solidFill>
                        </a:rPr>
                        <a:t>Математика</a:t>
                      </a:r>
                      <a:endParaRPr lang="uk-UA" sz="1800" b="1" u="none" dirty="0">
                        <a:solidFill>
                          <a:srgbClr val="F24E5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0" u="none" dirty="0" smtClean="0">
                          <a:solidFill>
                            <a:schemeClr val="tx1"/>
                          </a:solidFill>
                        </a:rPr>
                        <a:t>Історія України або іноземна мова, або біологія,,</a:t>
                      </a:r>
                      <a:r>
                        <a:rPr lang="uk-UA" sz="1800" b="0" u="none" baseline="0" dirty="0" smtClean="0">
                          <a:solidFill>
                            <a:schemeClr val="tx1"/>
                          </a:solidFill>
                        </a:rPr>
                        <a:t> або географія, або фізика, або хімія</a:t>
                      </a:r>
                      <a:endParaRPr lang="uk-UA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46386398"/>
                  </a:ext>
                </a:extLst>
              </a:tr>
              <a:tr h="959465">
                <a:tc>
                  <a:txBody>
                    <a:bodyPr/>
                    <a:lstStyle/>
                    <a:p>
                      <a:r>
                        <a:rPr lang="uk-UA" sz="1800" b="0" u="none" dirty="0" smtClean="0">
                          <a:solidFill>
                            <a:schemeClr val="tx1"/>
                          </a:solidFill>
                        </a:rPr>
                        <a:t>Інформаційні</a:t>
                      </a:r>
                      <a:r>
                        <a:rPr lang="uk-UA" sz="1800" b="0" u="none" baseline="0" dirty="0" smtClean="0">
                          <a:solidFill>
                            <a:schemeClr val="tx1"/>
                          </a:solidFill>
                        </a:rPr>
                        <a:t> технології</a:t>
                      </a:r>
                      <a:endParaRPr lang="uk-UA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0" u="none" dirty="0" smtClean="0">
                          <a:solidFill>
                            <a:schemeClr val="tx1"/>
                          </a:solidFill>
                        </a:rPr>
                        <a:t>123</a:t>
                      </a:r>
                      <a:endParaRPr lang="uk-UA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0" u="none" dirty="0" smtClean="0">
                          <a:solidFill>
                            <a:schemeClr val="tx1"/>
                          </a:solidFill>
                        </a:rPr>
                        <a:t>Комп’ютерна інженерія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0" u="none" dirty="0" smtClean="0">
                          <a:solidFill>
                            <a:schemeClr val="tx1"/>
                          </a:solidFill>
                        </a:rPr>
                        <a:t>Українська мова </a:t>
                      </a:r>
                      <a:endParaRPr lang="uk-UA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1" u="none" dirty="0" smtClean="0">
                          <a:solidFill>
                            <a:srgbClr val="F24E5E"/>
                          </a:solidFill>
                        </a:rPr>
                        <a:t>Математика</a:t>
                      </a:r>
                      <a:endParaRPr lang="uk-UA" sz="1800" b="1" u="none" dirty="0">
                        <a:solidFill>
                          <a:srgbClr val="F24E5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0" u="none" dirty="0" smtClean="0">
                          <a:solidFill>
                            <a:schemeClr val="tx1"/>
                          </a:solidFill>
                        </a:rPr>
                        <a:t>Історія України або іноземна мова, або біологія,,</a:t>
                      </a:r>
                      <a:r>
                        <a:rPr lang="uk-UA" sz="1800" b="0" u="none" baseline="0" dirty="0" smtClean="0">
                          <a:solidFill>
                            <a:schemeClr val="tx1"/>
                          </a:solidFill>
                        </a:rPr>
                        <a:t> або географія, або фізика, або хімія</a:t>
                      </a:r>
                      <a:endParaRPr lang="uk-UA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21420791"/>
                  </a:ext>
                </a:extLst>
              </a:tr>
              <a:tr h="959465">
                <a:tc>
                  <a:txBody>
                    <a:bodyPr/>
                    <a:lstStyle/>
                    <a:p>
                      <a:r>
                        <a:rPr lang="uk-UA" sz="1800" b="0" u="none" dirty="0" smtClean="0">
                          <a:solidFill>
                            <a:schemeClr val="tx1"/>
                          </a:solidFill>
                        </a:rPr>
                        <a:t>Міжнародні відносини</a:t>
                      </a:r>
                      <a:endParaRPr lang="uk-UA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0" u="none" dirty="0" smtClean="0">
                          <a:solidFill>
                            <a:schemeClr val="tx1"/>
                          </a:solidFill>
                        </a:rPr>
                        <a:t>293</a:t>
                      </a:r>
                      <a:endParaRPr lang="uk-UA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0" u="none" dirty="0" smtClean="0">
                          <a:solidFill>
                            <a:schemeClr val="tx1"/>
                          </a:solidFill>
                        </a:rPr>
                        <a:t>Міжнародне</a:t>
                      </a:r>
                      <a:r>
                        <a:rPr lang="uk-UA" sz="1800" b="0" u="none" baseline="0" dirty="0" smtClean="0">
                          <a:solidFill>
                            <a:schemeClr val="tx1"/>
                          </a:solidFill>
                        </a:rPr>
                        <a:t> право</a:t>
                      </a:r>
                      <a:endParaRPr lang="uk-UA" sz="1800" b="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0" u="none" dirty="0" smtClean="0">
                          <a:solidFill>
                            <a:schemeClr val="tx1"/>
                          </a:solidFill>
                        </a:rPr>
                        <a:t>Українська мова і література</a:t>
                      </a:r>
                      <a:endParaRPr lang="uk-UA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0" u="none" dirty="0" smtClean="0">
                          <a:solidFill>
                            <a:schemeClr val="tx1"/>
                          </a:solidFill>
                        </a:rPr>
                        <a:t>Іноземна мова</a:t>
                      </a:r>
                      <a:endParaRPr lang="uk-UA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1" u="none" dirty="0" smtClean="0">
                          <a:solidFill>
                            <a:srgbClr val="F24E5E"/>
                          </a:solidFill>
                        </a:rPr>
                        <a:t>Математика</a:t>
                      </a:r>
                      <a:endParaRPr lang="uk-UA" sz="1800" b="1" u="none" dirty="0">
                        <a:solidFill>
                          <a:srgbClr val="F24E5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864587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690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81" y="199093"/>
            <a:ext cx="11484113" cy="645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83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440" y="641886"/>
            <a:ext cx="8074062" cy="6119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/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Все про ЗНО</a:t>
            </a:r>
          </a:p>
        </p:txBody>
      </p:sp>
      <p:sp>
        <p:nvSpPr>
          <p:cNvPr id="7" name="Стрелка влево 6"/>
          <p:cNvSpPr/>
          <p:nvPr/>
        </p:nvSpPr>
        <p:spPr>
          <a:xfrm rot="10800000">
            <a:off x="735762" y="2147904"/>
            <a:ext cx="1446414" cy="423949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2434696" y="2227261"/>
            <a:ext cx="1710014" cy="265237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66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185" y="523220"/>
            <a:ext cx="8102051" cy="609875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/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Все про ЗНО</a:t>
            </a:r>
          </a:p>
        </p:txBody>
      </p:sp>
      <p:sp>
        <p:nvSpPr>
          <p:cNvPr id="7" name="Стрелка влево 6"/>
          <p:cNvSpPr/>
          <p:nvPr/>
        </p:nvSpPr>
        <p:spPr>
          <a:xfrm rot="10800000">
            <a:off x="832222" y="3993795"/>
            <a:ext cx="1446414" cy="423949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2544283" y="3572599"/>
            <a:ext cx="1933713" cy="114468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13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2948</TotalTime>
  <Words>422</Words>
  <Application>Microsoft Office PowerPoint</Application>
  <PresentationFormat>Произвольный</PresentationFormat>
  <Paragraphs>107</Paragraphs>
  <Slides>12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Борис Б.А.. Половин</dc:creator>
  <cp:lastModifiedBy>User</cp:lastModifiedBy>
  <cp:revision>215</cp:revision>
  <cp:lastPrinted>2021-12-09T09:06:18Z</cp:lastPrinted>
  <dcterms:created xsi:type="dcterms:W3CDTF">2020-01-20T07:08:03Z</dcterms:created>
  <dcterms:modified xsi:type="dcterms:W3CDTF">2021-12-09T09:18:30Z</dcterms:modified>
  <cp:contentStatus/>
</cp:coreProperties>
</file>