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4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7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9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v.testportal.g&#1086;v.ua/" TargetMode="External"/><Relationship Id="rId2" Type="http://schemas.openxmlformats.org/officeDocument/2006/relationships/hyperlink" Target="http://testportal.gov.ua/wp-content/uploads/2020/10/Nakaz-UTSOYAO-163_na-sajt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ilearn.org.ua/courses/preview/10?fbclid=IwAR1YZg1ERzPSAxrlww-wLNKjT_oUPGdPvIrQYZj9EfPYm2pVtoziTpVb_kM" TargetMode="External"/><Relationship Id="rId2" Type="http://schemas.openxmlformats.org/officeDocument/2006/relationships/hyperlink" Target="https://www.youtube.com/c/%D0%9E%D1%81%D0%B2%D1%96%D1%82%D0%BE%D1%80%D1%96%D1%8F/feature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v.testportal.gov.ua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stportal.gov.ua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vtest.org.ua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1260390"/>
            <a:ext cx="8915399" cy="2594918"/>
          </a:xfrm>
        </p:spPr>
        <p:txBody>
          <a:bodyPr/>
          <a:lstStyle/>
          <a:p>
            <a:r>
              <a:rPr lang="uk-UA" b="1" dirty="0"/>
              <a:t>ЗНО-2021: особливості формату 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Методист кабінету ЗНО та моніторингу якості освіти Рівненського обласного інституту післядипломної педагогічної освіти</a:t>
            </a:r>
          </a:p>
          <a:p>
            <a:r>
              <a:rPr lang="uk-UA" dirty="0" smtClean="0"/>
              <a:t>Холод Олена Володимирівна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95687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698960"/>
          </a:xfrm>
        </p:spPr>
        <p:txBody>
          <a:bodyPr>
            <a:noAutofit/>
          </a:bodyPr>
          <a:lstStyle/>
          <a:p>
            <a:pPr lvl="0"/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Для участі в конкурсі для навчання у заклади вищої освіти України абітурієнти зможуть подати </a:t>
            </a: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Сертифікат ЗНО 2018, 2019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2021 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років.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644346"/>
            <a:ext cx="8915400" cy="3266876"/>
          </a:xfrm>
        </p:spPr>
        <p:txBody>
          <a:bodyPr>
            <a:normAutofit/>
          </a:bodyPr>
          <a:lstStyle/>
          <a:p>
            <a:pPr lvl="0"/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Абітурієнти матимуть право подати </a:t>
            </a:r>
            <a:r>
              <a:rPr lang="uk-UA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до п’яти заяв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 (на місця державного та регіонального замовлення);</a:t>
            </a:r>
          </a:p>
          <a:p>
            <a:pPr lvl="0"/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Обмежено до 30 кількість заяв, які абітурієнти зможуть подати на </a:t>
            </a:r>
            <a:r>
              <a:rPr lang="uk-U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контракт.</a:t>
            </a:r>
            <a:endParaRPr lang="uk-U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673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>
                <a:latin typeface="Arial" panose="020B0604020202020204" pitchFamily="34" charset="0"/>
                <a:cs typeface="Arial" panose="020B0604020202020204" pitchFamily="34" charset="0"/>
              </a:rPr>
              <a:t>ПРОБНЕ ЗНО-2021: ДАТИ РЕЄСТРАЦІЇ ТА ТЕСТУВАННЯ</a:t>
            </a:r>
            <a:br>
              <a:rPr lang="ru-RU" b="1" cap="al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Реєстрація для участі у пробному ЗНО-2021 триватиме </a:t>
            </a:r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протягом 05‒19 січня 2021 року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. Зареєструватися можна буде через мережу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Internet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на сайті Львівського регіонального центру оцінювання якості освіти </a:t>
            </a:r>
          </a:p>
          <a:p>
            <a:pPr marL="0" indent="0" algn="just">
              <a:buNone/>
            </a:pPr>
            <a:r>
              <a:rPr lang="uk-UA" sz="3200" b="1" dirty="0">
                <a:hlinkClick r:id="rId3"/>
              </a:rPr>
              <a:t>http://www.lv.testportal.gо</a:t>
            </a:r>
            <a:r>
              <a:rPr lang="en-US" sz="3200" b="1" dirty="0">
                <a:hlinkClick r:id="rId3"/>
              </a:rPr>
              <a:t>v</a:t>
            </a:r>
            <a:r>
              <a:rPr lang="uk-UA" sz="3200" b="1" dirty="0">
                <a:hlinkClick r:id="rId3"/>
              </a:rPr>
              <a:t>.</a:t>
            </a:r>
            <a:r>
              <a:rPr lang="uk-UA" sz="3200" b="1" dirty="0" err="1">
                <a:hlinkClick r:id="rId3"/>
              </a:rPr>
              <a:t>ua</a:t>
            </a:r>
            <a:endParaRPr lang="uk-UA" sz="3200" b="1" dirty="0"/>
          </a:p>
          <a:p>
            <a:pPr marL="0" indent="0" algn="just">
              <a:buNone/>
            </a:pP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966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214185"/>
            <a:ext cx="8911687" cy="1927653"/>
          </a:xfrm>
        </p:spPr>
        <p:txBody>
          <a:bodyPr>
            <a:normAutofit/>
          </a:bodyPr>
          <a:lstStyle/>
          <a:p>
            <a:pPr marL="0" indent="0"/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Терміни проведення пробного ЗНО-2021:</a:t>
            </a:r>
            <a:b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10.04.2021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 - українська мова, українська мова і література, біологія, географія, історія України, математика, англійська мова, іспанська мова, німецька мова, французька мова, фізика хімія.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41838"/>
            <a:ext cx="8915400" cy="43578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ru-RU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огляду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епідеміологічні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загрози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у 2021 </a:t>
            </a:r>
            <a:r>
              <a:rPr lang="ru-RU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році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кожний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учасник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ru-RU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кожна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учасниця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зможе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вибрати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лише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один предмет для </a:t>
            </a:r>
            <a:r>
              <a:rPr lang="ru-RU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проходження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пробного ЗНО</a:t>
            </a:r>
            <a:r>
              <a:rPr lang="ru-R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sz="20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Результати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пробного ЗНО-2021 для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осіб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введуть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свої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відповіді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спеціальному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сервісі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буде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оприлюднено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їхніх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інформаційних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сторінках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16 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квітня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2021 року. 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uk-UA" sz="2000" dirty="0" smtClean="0"/>
              <a:t>      </a:t>
            </a:r>
            <a:r>
              <a:rPr lang="uk-UA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Минулорічні відеоматеріали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пробного ЗНО </a:t>
            </a:r>
            <a:r>
              <a:rPr 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доступні на 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youtube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</a:t>
            </a:r>
            <a:r>
              <a:rPr lang="uk-UA" sz="2000" i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каналі</a:t>
            </a:r>
            <a:r>
              <a:rPr 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 ГС «</a:t>
            </a:r>
            <a:r>
              <a:rPr lang="uk-UA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Освіторія</a:t>
            </a:r>
            <a:r>
              <a:rPr lang="uk-UA" sz="2000" i="1" dirty="0">
                <a:latin typeface="Arial" panose="020B0604020202020204" pitchFamily="34" charset="0"/>
                <a:cs typeface="Arial" panose="020B0604020202020204" pitchFamily="34" charset="0"/>
              </a:rPr>
              <a:t>», а також</a:t>
            </a:r>
            <a:r>
              <a:rPr lang="uk-UA" sz="2000" i="1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 на платформі </a:t>
            </a:r>
            <a:r>
              <a:rPr lang="en-US" sz="2000" i="1" u="sng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iLearn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2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r>
              <a:rPr lang="uk-UA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Оновлене тренувальне онлайн тестування на сайті </a:t>
            </a:r>
            <a:r>
              <a:rPr lang="uk-UA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Львівського РЦОЯО</a:t>
            </a:r>
            <a:r>
              <a:rPr lang="uk-UA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8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www.lv.testportal.</a:t>
            </a:r>
            <a:r>
              <a:rPr lang="en-US" sz="1800" u="sng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gov</a:t>
            </a:r>
            <a:r>
              <a:rPr lang="uk-UA" sz="1800" u="sng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.</a:t>
            </a:r>
            <a:r>
              <a:rPr lang="uk-UA" sz="1800" u="sng" dirty="0" err="1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ua</a:t>
            </a: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 це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тестові завдання попередніх років,  укладені тематично; </a:t>
            </a:r>
            <a:r>
              <a:rPr lang="uk-UA" sz="1800" u="sng" dirty="0">
                <a:latin typeface="Arial" panose="020B0604020202020204" pitchFamily="34" charset="0"/>
                <a:cs typeface="Arial" panose="020B0604020202020204" pitchFamily="34" charset="0"/>
              </a:rPr>
              <a:t>безкоштовна участь.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endParaRPr lang="uk-U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977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2596886"/>
          </a:xfrm>
        </p:spPr>
        <p:txBody>
          <a:bodyPr>
            <a:normAutofit fontScale="90000"/>
          </a:bodyPr>
          <a:lstStyle/>
          <a:p>
            <a:pPr lvl="1" algn="just"/>
            <a:r>
              <a:rPr lang="uk-UA" dirty="0" smtClean="0">
                <a:solidFill>
                  <a:schemeClr val="tx1"/>
                </a:solidFill>
              </a:rPr>
              <a:t>      </a:t>
            </a:r>
            <a:r>
              <a:rPr lang="uk-UA" sz="2800" dirty="0" smtClean="0">
                <a:solidFill>
                  <a:schemeClr val="tx1"/>
                </a:solidFill>
              </a:rPr>
              <a:t>Для якісної підготовки до ЗНО на </a:t>
            </a:r>
            <a:r>
              <a:rPr lang="uk-UA" sz="2800" dirty="0">
                <a:solidFill>
                  <a:schemeClr val="tx1"/>
                </a:solidFill>
              </a:rPr>
              <a:t>сайтах УЦОЯО, </a:t>
            </a:r>
            <a:r>
              <a:rPr lang="uk-UA" sz="2800" dirty="0" smtClean="0">
                <a:solidFill>
                  <a:schemeClr val="tx1"/>
                </a:solidFill>
              </a:rPr>
              <a:t>ЛРЦОЯО розміщені матеріали в наступних темах: </a:t>
            </a:r>
            <a:r>
              <a:rPr lang="uk-UA" sz="2800" b="1" dirty="0">
                <a:solidFill>
                  <a:schemeClr val="tx1"/>
                </a:solidFill>
              </a:rPr>
              <a:t>«Програми ЗНО 2021», «Підготовка до ЗНО-2021</a:t>
            </a:r>
            <a:r>
              <a:rPr lang="uk-UA" sz="2800" b="1" dirty="0" smtClean="0">
                <a:solidFill>
                  <a:schemeClr val="tx1"/>
                </a:solidFill>
              </a:rPr>
              <a:t>», </a:t>
            </a:r>
            <a:r>
              <a:rPr lang="uk-UA" sz="2800" b="1" dirty="0">
                <a:solidFill>
                  <a:schemeClr val="tx1"/>
                </a:solidFill>
              </a:rPr>
              <a:t>«Тести ЗНО минулих років</a:t>
            </a:r>
            <a:r>
              <a:rPr lang="uk-UA" sz="2800" b="1" dirty="0" smtClean="0">
                <a:solidFill>
                  <a:schemeClr val="tx1"/>
                </a:solidFill>
              </a:rPr>
              <a:t>».</a:t>
            </a:r>
            <a:r>
              <a:rPr lang="uk-UA" sz="2800" dirty="0">
                <a:solidFill>
                  <a:schemeClr val="tx1"/>
                </a:solidFill>
              </a:rPr>
              <a:t/>
            </a:r>
            <a:br>
              <a:rPr lang="uk-UA" sz="2800" dirty="0">
                <a:solidFill>
                  <a:schemeClr val="tx1"/>
                </a:solidFill>
              </a:rPr>
            </a:br>
            <a:r>
              <a:rPr lang="uk-UA" sz="2800" dirty="0" smtClean="0">
                <a:solidFill>
                  <a:schemeClr val="tx1"/>
                </a:solidFill>
              </a:rPr>
              <a:t>     На </a:t>
            </a:r>
            <a:r>
              <a:rPr lang="uk-UA" sz="2800" dirty="0">
                <a:solidFill>
                  <a:schemeClr val="tx1"/>
                </a:solidFill>
              </a:rPr>
              <a:t>сайті ЛРЦОЯО </a:t>
            </a:r>
            <a:r>
              <a:rPr lang="uk-UA" sz="2800" dirty="0" smtClean="0">
                <a:solidFill>
                  <a:schemeClr val="tx1"/>
                </a:solidFill>
              </a:rPr>
              <a:t>розміщені </a:t>
            </a:r>
            <a:r>
              <a:rPr lang="uk-UA" sz="2800" b="1" dirty="0" smtClean="0">
                <a:solidFill>
                  <a:schemeClr val="tx1"/>
                </a:solidFill>
              </a:rPr>
              <a:t>тренінги</a:t>
            </a:r>
            <a:r>
              <a:rPr lang="uk-UA" sz="2800" dirty="0" smtClean="0">
                <a:solidFill>
                  <a:schemeClr val="tx1"/>
                </a:solidFill>
              </a:rPr>
              <a:t> з </a:t>
            </a:r>
            <a:r>
              <a:rPr lang="uk-UA" sz="2800" dirty="0">
                <a:solidFill>
                  <a:schemeClr val="tx1"/>
                </a:solidFill>
              </a:rPr>
              <a:t>історії </a:t>
            </a:r>
            <a:r>
              <a:rPr lang="uk-UA" sz="2800" dirty="0" smtClean="0">
                <a:solidFill>
                  <a:schemeClr val="tx1"/>
                </a:solidFill>
              </a:rPr>
              <a:t>України.</a:t>
            </a:r>
            <a:endParaRPr lang="uk-UA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589211" y="3712455"/>
            <a:ext cx="8540107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14300" algn="l"/>
              </a:tabLst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Джерела офіційної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інформації з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питань ЗНО: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www.testportal.gov.ua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– сайт Українського центру оцінювання якості освіти;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r>
              <a:rPr kumimoji="0" lang="uk-UA" sz="2800" b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www.lv.testportal.g</a:t>
            </a:r>
            <a:r>
              <a:rPr kumimoji="0" lang="en-US" sz="2800" b="0" u="sng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ov</a:t>
            </a:r>
            <a:r>
              <a:rPr kumimoji="0" lang="uk-UA" sz="2800" b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kumimoji="0" lang="uk-UA" sz="2800" b="0" u="sng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ua</a:t>
            </a:r>
            <a:r>
              <a:rPr kumimoji="0" lang="uk-UA" sz="2800" b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– сайт Львівського регіонального центру оцінювання якості освіти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1453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66939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Підсумки: з </a:t>
            </a:r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якими новаціями зустрінуться випускники та абітурієнти 2021?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034746"/>
            <a:ext cx="8915400" cy="3876476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 smtClean="0"/>
              <a:t>    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Кожен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зареєстрований учасник ЗНО матиме можливість скласти тести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не більш як із п’яти предметів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: українська мова і література, українська мова, математика, історія України, біологія, географія, фізика, хімія, англійська, німецька, іспанська, французька мови. </a:t>
            </a:r>
          </a:p>
          <a:p>
            <a:pPr marL="0" indent="0" algn="just">
              <a:buNone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Як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відомо,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результати чотирьох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із числа обраних  предметів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є обов’язковими для зарахування як результати державної підсумкової атестації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для здобувачів повної загальної середньої освіти закладів загальної середньої освіти, професійно-технічної та вищої освіти. Отож, що ж обрати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абітурієнту-випускнику?</a:t>
            </a: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610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2539221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Українська мова і література:   </a:t>
            </a:r>
            <a:b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sz="24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Отримають результат з української мови - 1-12 балів для ДПА </a:t>
            </a:r>
            <a:br>
              <a:rPr lang="uk-UA" sz="24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</a:br>
            <a:r>
              <a:rPr lang="uk-UA" sz="24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uk-UA" sz="24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</a:br>
            <a:r>
              <a:rPr lang="uk-UA" sz="24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- </a:t>
            </a:r>
            <a:r>
              <a:rPr lang="uk-UA" sz="24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Отримають результат з української мови і літератури та української мови - 100-200 балів для вступу </a:t>
            </a:r>
            <a:r>
              <a:rPr lang="uk-UA" sz="2400" dirty="0"/>
              <a:t/>
            </a:r>
            <a:br>
              <a:rPr lang="uk-UA" sz="2400" dirty="0"/>
            </a:br>
            <a:r>
              <a:rPr lang="uk-UA" sz="2400" dirty="0"/>
              <a:t/>
            </a:r>
            <a:br>
              <a:rPr lang="uk-UA" sz="2400" dirty="0"/>
            </a:br>
            <a:endParaRPr lang="uk-U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3270422"/>
            <a:ext cx="8915400" cy="2640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Українська мова:</a:t>
            </a:r>
          </a:p>
          <a:p>
            <a:pPr marL="0" indent="0" algn="ctr">
              <a:buNone/>
            </a:pP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sz="24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Отримають результат з української мови - 1-12балів для ДПА </a:t>
            </a:r>
            <a:endParaRPr lang="uk-UA" sz="2400" dirty="0"/>
          </a:p>
          <a:p>
            <a:pPr marL="0" indent="0" algn="ctr">
              <a:buNone/>
            </a:pP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sz="24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Отримають результат з </a:t>
            </a:r>
            <a:r>
              <a:rPr lang="uk-UA" sz="2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української мови</a:t>
            </a:r>
            <a:r>
              <a:rPr lang="uk-UA" sz="24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 - 100-200 б. для вступу </a:t>
            </a:r>
            <a:endParaRPr lang="uk-UA" sz="2400" dirty="0"/>
          </a:p>
          <a:p>
            <a:pPr marL="0" indent="0" algn="ctr">
              <a:buNone/>
            </a:pPr>
            <a:endParaRPr lang="uk-UA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uk-U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6019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575393"/>
          </a:xfrm>
        </p:spPr>
        <p:txBody>
          <a:bodyPr>
            <a:normAutofit/>
          </a:bodyPr>
          <a:lstStyle/>
          <a:p>
            <a:r>
              <a:rPr lang="uk-UA" sz="2800" dirty="0"/>
              <a:t>Другим </a:t>
            </a:r>
            <a:r>
              <a:rPr lang="uk-UA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обов</a:t>
            </a:r>
            <a:r>
              <a:rPr 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язковим</a:t>
            </a:r>
            <a:r>
              <a:rPr lang="uk-UA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/>
              <a:t>предметом для здобувачів повної загальної середньої освіти є </a:t>
            </a:r>
            <a:r>
              <a:rPr lang="uk-UA" sz="2800" b="1" dirty="0"/>
              <a:t>математика</a:t>
            </a:r>
            <a:r>
              <a:rPr lang="uk-UA" sz="2800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767914"/>
            <a:ext cx="8915400" cy="3143307"/>
          </a:xfrm>
        </p:spPr>
        <p:txBody>
          <a:bodyPr/>
          <a:lstStyle/>
          <a:p>
            <a:r>
              <a:rPr lang="uk-UA" sz="28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Математика (рівень стандарту). Результат за шкалою 1-12 балів для </a:t>
            </a:r>
            <a:r>
              <a:rPr lang="uk-UA" sz="28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ДПА</a:t>
            </a:r>
          </a:p>
          <a:p>
            <a:pPr marL="0" indent="0">
              <a:buNone/>
            </a:pPr>
            <a:endParaRPr lang="uk-UA" sz="2800" dirty="0" smtClean="0"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uk-UA" sz="28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Математика ( профільний рівень). Результат за шкалою 1-12 б. для ДПА. Результат за шкалою 100 -200 балів для вступу</a:t>
            </a:r>
            <a:endParaRPr lang="uk-UA" sz="2800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98199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2841"/>
          </a:xfrm>
        </p:spPr>
        <p:txBody>
          <a:bodyPr>
            <a:normAutofit/>
          </a:bodyPr>
          <a:lstStyle/>
          <a:p>
            <a:r>
              <a:rPr lang="uk-UA" sz="2400" b="1" dirty="0"/>
              <a:t>Третім</a:t>
            </a:r>
            <a:r>
              <a:rPr lang="uk-UA" sz="2400" dirty="0"/>
              <a:t> предметом може бути </a:t>
            </a:r>
            <a:r>
              <a:rPr lang="uk-UA" sz="2400" b="1" dirty="0"/>
              <a:t>історія України </a:t>
            </a:r>
            <a:r>
              <a:rPr lang="uk-UA" sz="2400" dirty="0"/>
              <a:t>або </a:t>
            </a:r>
            <a:r>
              <a:rPr lang="uk-UA" sz="2400" b="1" dirty="0"/>
              <a:t>іноземна мова</a:t>
            </a:r>
            <a:r>
              <a:rPr lang="uk-UA" sz="2400" dirty="0"/>
              <a:t>.</a:t>
            </a:r>
            <a:endParaRPr lang="uk-U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556950"/>
            <a:ext cx="8915400" cy="4835611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     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Учням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, слухачам (студентам), які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оберуть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іноземну мову, результат ЗНО буде зараховано як результат ДПА (за шкалою 1–12 балів), залежно від рівня, на якому вони цю мову вивчали:</a:t>
            </a:r>
          </a:p>
          <a:p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тих, хто вивчав мову на профільному рівні, оцінкою за ДПА буде результат виконання завдань профільного рівня тобто усього тесту;</a:t>
            </a:r>
          </a:p>
          <a:p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тих, хто вивчав мову на рівні стандарту, оцінкою ДПА буде результат виконання завдань рівня стандарту (за винятком завдань №33-38,44-48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>
              <a:buNone/>
            </a:pP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Учасники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ЗНО, які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оберуть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історію України як ДПА, здаватимуть тест за період ХХ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початок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ХХІ століття і будуть оцінені за шкалою      1-12 балів. Результат усієї сертифікаційної роботи буде оцінено за шкалою 100-200 балів для вступу.</a:t>
            </a:r>
          </a:p>
        </p:txBody>
      </p:sp>
    </p:spTree>
    <p:extLst>
      <p:ext uri="{BB962C8B-B14F-4D97-AF65-F5344CB8AC3E}">
        <p14:creationId xmlns:p14="http://schemas.microsoft.com/office/powerpoint/2010/main" val="9498249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    Четвертий </a:t>
            </a:r>
            <a:r>
              <a:rPr lang="uk-UA" sz="2400" dirty="0"/>
              <a:t>предмет кожен обиратиме з переліку пропонованих предметів ЗНО.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 smtClean="0"/>
              <a:t>      </a:t>
            </a: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ЛРЦОЯО 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запрошує відвідати сайт </a:t>
            </a:r>
            <a:r>
              <a:rPr lang="en-US" sz="2400" b="1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</a:t>
            </a:r>
            <a:r>
              <a:rPr lang="uk-UA" sz="2400" b="1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.</a:t>
            </a:r>
            <a:r>
              <a:rPr lang="uk-UA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 lv.testportal.gov.ua, 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ознайомитись з демонстраційними версіями сертифікаційних робіт з математики, української мови, української мови і літератури</a:t>
            </a: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скористатись оновленим ресурсом тренувального он-лайн тестування, методичними доробками з історії України з метою належної підготовки до ЗНО 2021.</a:t>
            </a:r>
          </a:p>
          <a:p>
            <a:pPr marL="0" indent="0" algn="just">
              <a:buNone/>
            </a:pP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Додаткова 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інформація: </a:t>
            </a:r>
            <a:r>
              <a:rPr 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www</a:t>
            </a:r>
            <a:r>
              <a:rPr lang="uk-UA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testportal</a:t>
            </a:r>
            <a:r>
              <a:rPr lang="uk-UA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gov</a:t>
            </a:r>
            <a:r>
              <a:rPr lang="uk-UA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r>
              <a:rPr lang="uk-UA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– сайт Українського центру оцінювання якості освіти.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293087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5743739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4" y="502509"/>
            <a:ext cx="9049734" cy="6120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358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1779" y="508780"/>
            <a:ext cx="8911687" cy="603328"/>
          </a:xfrm>
        </p:spPr>
        <p:txBody>
          <a:bodyPr>
            <a:normAutofit fontScale="90000"/>
          </a:bodyPr>
          <a:lstStyle/>
          <a:p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Нормативно-правова база: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112108"/>
            <a:ext cx="8915400" cy="5412260"/>
          </a:xfrm>
        </p:spPr>
        <p:txBody>
          <a:bodyPr>
            <a:noAutofit/>
          </a:bodyPr>
          <a:lstStyle/>
          <a:p>
            <a:r>
              <a:rPr lang="uk-UA" sz="1400" b="1" dirty="0">
                <a:latin typeface="Arial" panose="020B0604020202020204" pitchFamily="34" charset="0"/>
                <a:cs typeface="Arial" panose="020B0604020202020204" pitchFamily="34" charset="0"/>
              </a:rPr>
              <a:t>1. Постанова </a:t>
            </a:r>
            <a:r>
              <a:rPr lang="uk-UA" sz="1400" dirty="0">
                <a:latin typeface="Arial" panose="020B0604020202020204" pitchFamily="34" charset="0"/>
                <a:cs typeface="Arial" panose="020B0604020202020204" pitchFamily="34" charset="0"/>
              </a:rPr>
              <a:t>Кабінету Міністрів України від 25.08.2004 №1095</a:t>
            </a:r>
            <a:r>
              <a:rPr lang="uk-UA" sz="1400" b="1" dirty="0">
                <a:latin typeface="Arial" panose="020B0604020202020204" pitchFamily="34" charset="0"/>
                <a:cs typeface="Arial" panose="020B0604020202020204" pitchFamily="34" charset="0"/>
              </a:rPr>
              <a:t> «Порядок проведення зовнішнього незалежного оцінювання та моніторингу якості освіти» </a:t>
            </a:r>
            <a:r>
              <a:rPr lang="uk-UA" sz="1400" dirty="0">
                <a:latin typeface="Arial" panose="020B0604020202020204" pitchFamily="34" charset="0"/>
                <a:cs typeface="Arial" panose="020B0604020202020204" pitchFamily="34" charset="0"/>
              </a:rPr>
              <a:t>(в редакції постанови Кабінету Міністрів України від 08.07.2015 №533 зі змінами)</a:t>
            </a:r>
            <a:r>
              <a:rPr lang="uk-UA" sz="1400" b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uk-UA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1400" b="1" dirty="0">
                <a:latin typeface="Arial" panose="020B0604020202020204" pitchFamily="34" charset="0"/>
                <a:cs typeface="Arial" panose="020B0604020202020204" pitchFamily="34" charset="0"/>
              </a:rPr>
              <a:t>2. Накази Міністерства освіти і науки України: </a:t>
            </a:r>
            <a:endParaRPr lang="uk-UA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від 15.10.20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№ 1274 </a:t>
            </a: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«Про затвердження Умов прийому на навчання до закладів вищої освіти України у 2021 році</a:t>
            </a:r>
            <a:r>
              <a:rPr lang="uk-UA" b="1" dirty="0" smtClean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від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.0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.20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№ 1210 </a:t>
            </a: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«Про підготовку до проведення в 2021 році зовнішнього незалежного оцінювання результатів навчання, здобутих на основі повної загальної середньої освіти</a:t>
            </a:r>
            <a:r>
              <a:rPr lang="uk-UA" b="1" dirty="0" smtClean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від 09.07.2019 № 945 </a:t>
            </a: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«Деякі питання проведення в 2021 році зовнішнього незалежного оцінювання результатів навчання, здобутих на основі повної загальної середньої освіти»,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зареєстрований </a:t>
            </a: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в Міністерстві юстиції України 01.08.2019 р. за № 850/33821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1400" b="1" dirty="0">
                <a:latin typeface="Arial" panose="020B0604020202020204" pitchFamily="34" charset="0"/>
                <a:cs typeface="Arial" panose="020B0604020202020204" pitchFamily="34" charset="0"/>
              </a:rPr>
              <a:t>3. Накази Українського центру оцінювання якості освіти:</a:t>
            </a:r>
            <a:endParaRPr lang="uk-UA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1400" dirty="0">
                <a:latin typeface="Arial" panose="020B0604020202020204" pitchFamily="34" charset="0"/>
                <a:cs typeface="Arial" panose="020B0604020202020204" pitchFamily="34" charset="0"/>
              </a:rPr>
              <a:t>- від 15.10.2020 № 170 </a:t>
            </a:r>
            <a:r>
              <a:rPr lang="uk-UA" sz="1400" b="1" dirty="0">
                <a:latin typeface="Arial" panose="020B0604020202020204" pitchFamily="34" charset="0"/>
                <a:cs typeface="Arial" panose="020B0604020202020204" pitchFamily="34" charset="0"/>
              </a:rPr>
              <a:t>«Про затвердження Критеріїв оцінювання завдань відкритої форми сертифікаційних робіт зовнішнього незалежного оцінювання 2021 року»</a:t>
            </a:r>
            <a:endParaRPr lang="uk-UA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14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sz="1400" dirty="0">
                <a:latin typeface="Arial" panose="020B0604020202020204" pitchFamily="34" charset="0"/>
                <a:cs typeface="Arial" panose="020B0604020202020204" pitchFamily="34" charset="0"/>
              </a:rPr>
              <a:t>від 16.10.20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uk-UA" sz="1400" dirty="0">
                <a:latin typeface="Arial" panose="020B0604020202020204" pitchFamily="34" charset="0"/>
                <a:cs typeface="Arial" panose="020B0604020202020204" pitchFamily="34" charset="0"/>
              </a:rPr>
              <a:t> № 171 </a:t>
            </a:r>
            <a:r>
              <a:rPr lang="uk-UA" sz="1400" b="1" dirty="0">
                <a:latin typeface="Arial" panose="020B0604020202020204" pitchFamily="34" charset="0"/>
                <a:cs typeface="Arial" panose="020B0604020202020204" pitchFamily="34" charset="0"/>
              </a:rPr>
              <a:t>«Про затвердження Загальних характеристик сертифікаційних робіт зовнішнього незалежного оцінювання 2021 року»</a:t>
            </a:r>
            <a:endParaRPr lang="uk-UA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14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sz="1400" dirty="0">
                <a:latin typeface="Arial" panose="020B0604020202020204" pitchFamily="34" charset="0"/>
                <a:cs typeface="Arial" panose="020B0604020202020204" pitchFamily="34" charset="0"/>
              </a:rPr>
              <a:t>від 08.10.2020 №163</a:t>
            </a:r>
            <a:r>
              <a:rPr lang="uk-UA" sz="1400" b="1" dirty="0">
                <a:latin typeface="Arial" panose="020B0604020202020204" pitchFamily="34" charset="0"/>
                <a:cs typeface="Arial" panose="020B0604020202020204" pitchFamily="34" charset="0"/>
              </a:rPr>
              <a:t> «Про проведення пробного зовнішнього незалежного оцінювання в 2021 році»</a:t>
            </a:r>
            <a:endParaRPr lang="uk-UA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2523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Усю оновлену інформацію з питань ЗНО-2021 можна також знайти на загальному форумі порталу «Освіта Рівненщини» </a:t>
            </a: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http://rivneosvita.org.ua</a:t>
            </a:r>
            <a:endParaRPr lang="uk-UA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2511" y="2002439"/>
            <a:ext cx="8992514" cy="4488977"/>
          </a:xfrm>
        </p:spPr>
      </p:pic>
    </p:spTree>
    <p:extLst>
      <p:ext uri="{BB962C8B-B14F-4D97-AF65-F5344CB8AC3E}">
        <p14:creationId xmlns:p14="http://schemas.microsoft.com/office/powerpoint/2010/main" val="13022139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47784" y="624110"/>
            <a:ext cx="9156827" cy="5867306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4043" y="535460"/>
            <a:ext cx="9840568" cy="6021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7569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Дякую за увагу!</a:t>
            </a:r>
            <a:endParaRPr lang="uk-UA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277" y="2411370"/>
            <a:ext cx="4239911" cy="285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837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5706"/>
          </a:xfrm>
        </p:spPr>
        <p:txBody>
          <a:bodyPr>
            <a:normAutofit fontScale="90000"/>
          </a:bodyPr>
          <a:lstStyle/>
          <a:p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Терміни </a:t>
            </a:r>
            <a:r>
              <a:rPr lang="uk-U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реєстрації та проведення ЗНО-2021</a:t>
            </a: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026508"/>
            <a:ext cx="8915400" cy="388471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Основні дати ЗНО - 2021 року:</a:t>
            </a:r>
          </a:p>
          <a:p>
            <a:pPr lvl="0"/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реєстрація з </a:t>
            </a:r>
            <a:r>
              <a:rPr lang="uk-UA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01 лютого до 05 березня 2021 р</a:t>
            </a: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основна сесія з 21 травня до 15 червня 2021 р.</a:t>
            </a:r>
            <a:endParaRPr lang="uk-U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додаткова сесія – 29 червня до 16 липня 2021 р.</a:t>
            </a:r>
          </a:p>
        </p:txBody>
      </p:sp>
    </p:spTree>
    <p:extLst>
      <p:ext uri="{BB962C8B-B14F-4D97-AF65-F5344CB8AC3E}">
        <p14:creationId xmlns:p14="http://schemas.microsoft.com/office/powerpoint/2010/main" val="711156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6895"/>
          </a:xfrm>
        </p:spPr>
        <p:txBody>
          <a:bodyPr/>
          <a:lstStyle/>
          <a:p>
            <a:r>
              <a:rPr lang="uk-UA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Основна сесія:</a:t>
            </a:r>
            <a:endParaRPr lang="uk-U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359242"/>
            <a:ext cx="8915400" cy="4819135"/>
          </a:xfrm>
        </p:spPr>
        <p:txBody>
          <a:bodyPr/>
          <a:lstStyle/>
          <a:p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21.05 – хімія</a:t>
            </a:r>
          </a:p>
          <a:p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24.05 – іспанська, німецька, французька мови</a:t>
            </a:r>
          </a:p>
          <a:p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25.05 – англійська мова</a:t>
            </a:r>
          </a:p>
          <a:p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28.05 – математика</a:t>
            </a:r>
          </a:p>
          <a:p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01.06 – українська мова/ українська мова і література</a:t>
            </a:r>
          </a:p>
          <a:p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04.06 – історія України</a:t>
            </a:r>
          </a:p>
          <a:p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07.06 – фізика</a:t>
            </a:r>
          </a:p>
          <a:p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10.06 – біологія</a:t>
            </a:r>
          </a:p>
          <a:p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15.06 - географія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35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172995"/>
            <a:ext cx="8911687" cy="1449859"/>
          </a:xfrm>
        </p:spPr>
        <p:txBody>
          <a:bodyPr>
            <a:normAutofit fontScale="90000"/>
          </a:bodyPr>
          <a:lstStyle/>
          <a:p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Як </a:t>
            </a:r>
            <a:r>
              <a:rPr lang="uk-UA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ДПА</a:t>
            </a: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зараховуються результати ЗНО з </a:t>
            </a:r>
            <a:r>
              <a:rPr lang="uk-UA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 предметів</a:t>
            </a: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800" dirty="0" err="1" smtClean="0"/>
              <a:t>українська</a:t>
            </a:r>
            <a:r>
              <a:rPr lang="ru-RU" sz="1800" dirty="0" smtClean="0"/>
              <a:t> </a:t>
            </a:r>
            <a:r>
              <a:rPr lang="ru-RU" sz="1800" dirty="0" err="1"/>
              <a:t>мова</a:t>
            </a:r>
            <a:r>
              <a:rPr lang="ru-RU" sz="1800" dirty="0"/>
              <a:t>;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- математика</a:t>
            </a:r>
            <a:r>
              <a:rPr lang="ru-RU" sz="1800" dirty="0"/>
              <a:t>; </a:t>
            </a:r>
            <a:r>
              <a:rPr lang="ru-RU" sz="1800" dirty="0" smtClean="0"/>
              <a:t> </a:t>
            </a:r>
            <a:br>
              <a:rPr lang="ru-RU" sz="1800" dirty="0" smtClean="0"/>
            </a:br>
            <a:r>
              <a:rPr lang="ru-RU" sz="1800" dirty="0" smtClean="0"/>
              <a:t>- </a:t>
            </a:r>
            <a:r>
              <a:rPr lang="ru-RU" sz="1800" dirty="0" err="1" smtClean="0"/>
              <a:t>історія</a:t>
            </a:r>
            <a:r>
              <a:rPr lang="ru-RU" sz="1800" dirty="0" smtClean="0"/>
              <a:t> </a:t>
            </a:r>
            <a:r>
              <a:rPr lang="ru-RU" sz="1800" dirty="0" err="1"/>
              <a:t>України</a:t>
            </a:r>
            <a:r>
              <a:rPr lang="ru-RU" sz="1800" dirty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іноземна</a:t>
            </a:r>
            <a:r>
              <a:rPr lang="ru-RU" sz="1800" dirty="0"/>
              <a:t> </a:t>
            </a:r>
            <a:r>
              <a:rPr lang="ru-RU" sz="1800" dirty="0" err="1"/>
              <a:t>мова</a:t>
            </a:r>
            <a:r>
              <a:rPr lang="ru-RU" sz="1800" dirty="0"/>
              <a:t>;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- один </a:t>
            </a:r>
            <a:r>
              <a:rPr lang="ru-RU" sz="1800" dirty="0" err="1"/>
              <a:t>із</a:t>
            </a:r>
            <a:r>
              <a:rPr lang="ru-RU" sz="1800" dirty="0"/>
              <a:t> </a:t>
            </a:r>
            <a:r>
              <a:rPr lang="ru-RU" sz="1800" dirty="0" err="1"/>
              <a:t>навчальних</a:t>
            </a:r>
            <a:r>
              <a:rPr lang="ru-RU" sz="1800" dirty="0"/>
              <a:t> </a:t>
            </a:r>
            <a:r>
              <a:rPr lang="ru-RU" sz="1800" dirty="0" err="1"/>
              <a:t>предметів</a:t>
            </a:r>
            <a:r>
              <a:rPr lang="ru-RU" sz="1800" dirty="0"/>
              <a:t> </a:t>
            </a:r>
            <a:endParaRPr lang="uk-UA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746422"/>
            <a:ext cx="8915400" cy="4835610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Кожен учасник має право пройти </a:t>
            </a:r>
            <a:r>
              <a:rPr lang="uk-UA" b="1" dirty="0" smtClean="0"/>
              <a:t>ЗНО з 5 предметів</a:t>
            </a:r>
            <a:r>
              <a:rPr lang="uk-UA" dirty="0" smtClean="0"/>
              <a:t>:</a:t>
            </a:r>
          </a:p>
          <a:p>
            <a:pPr marL="0" indent="0">
              <a:buNone/>
            </a:pPr>
            <a:r>
              <a:rPr lang="uk-UA" dirty="0" smtClean="0"/>
              <a:t>-    українська </a:t>
            </a:r>
            <a:r>
              <a:rPr lang="uk-UA" dirty="0"/>
              <a:t>мова / українська мова і </a:t>
            </a:r>
            <a:r>
              <a:rPr lang="uk-UA" dirty="0" smtClean="0"/>
              <a:t>література;</a:t>
            </a:r>
          </a:p>
          <a:p>
            <a:pPr>
              <a:buFontTx/>
              <a:buChar char="-"/>
            </a:pPr>
            <a:r>
              <a:rPr lang="uk-UA" dirty="0" smtClean="0"/>
              <a:t>історія України;</a:t>
            </a:r>
          </a:p>
          <a:p>
            <a:pPr>
              <a:buFontTx/>
              <a:buChar char="-"/>
            </a:pPr>
            <a:r>
              <a:rPr lang="uk-UA" dirty="0" smtClean="0"/>
              <a:t> математика;</a:t>
            </a:r>
          </a:p>
          <a:p>
            <a:pPr>
              <a:buFontTx/>
              <a:buChar char="-"/>
            </a:pPr>
            <a:r>
              <a:rPr lang="uk-UA" dirty="0" smtClean="0"/>
              <a:t> біологія;</a:t>
            </a:r>
          </a:p>
          <a:p>
            <a:pPr>
              <a:buFontTx/>
              <a:buChar char="-"/>
            </a:pPr>
            <a:r>
              <a:rPr lang="uk-UA" dirty="0" smtClean="0"/>
              <a:t> географія;</a:t>
            </a:r>
          </a:p>
          <a:p>
            <a:pPr>
              <a:buFontTx/>
              <a:buChar char="-"/>
            </a:pPr>
            <a:r>
              <a:rPr lang="uk-UA" dirty="0"/>
              <a:t>ф</a:t>
            </a:r>
            <a:r>
              <a:rPr lang="uk-UA" dirty="0" smtClean="0"/>
              <a:t>ізика; </a:t>
            </a:r>
          </a:p>
          <a:p>
            <a:pPr>
              <a:buFontTx/>
              <a:buChar char="-"/>
            </a:pPr>
            <a:r>
              <a:rPr lang="uk-UA" dirty="0" smtClean="0"/>
              <a:t> хімія;</a:t>
            </a:r>
          </a:p>
          <a:p>
            <a:pPr>
              <a:buFontTx/>
              <a:buChar char="-"/>
            </a:pPr>
            <a:r>
              <a:rPr lang="uk-UA" dirty="0" smtClean="0"/>
              <a:t> </a:t>
            </a:r>
            <a:r>
              <a:rPr lang="uk-UA" dirty="0"/>
              <a:t>англійська </a:t>
            </a:r>
            <a:r>
              <a:rPr lang="uk-UA" dirty="0" smtClean="0"/>
              <a:t>мова; </a:t>
            </a:r>
          </a:p>
          <a:p>
            <a:pPr>
              <a:buFontTx/>
              <a:buChar char="-"/>
            </a:pPr>
            <a:r>
              <a:rPr lang="uk-UA" dirty="0" smtClean="0"/>
              <a:t>іспанська мова; </a:t>
            </a:r>
          </a:p>
          <a:p>
            <a:pPr>
              <a:buFontTx/>
              <a:buChar char="-"/>
            </a:pPr>
            <a:r>
              <a:rPr lang="uk-UA" dirty="0" smtClean="0"/>
              <a:t>німецька мова; </a:t>
            </a:r>
          </a:p>
          <a:p>
            <a:pPr>
              <a:buFontTx/>
              <a:buChar char="-"/>
            </a:pPr>
            <a:r>
              <a:rPr lang="uk-UA" dirty="0" smtClean="0"/>
              <a:t>французька </a:t>
            </a:r>
            <a:r>
              <a:rPr lang="uk-UA" dirty="0"/>
              <a:t>мова</a:t>
            </a:r>
            <a:endParaRPr lang="uk-UA" dirty="0" smtClean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6539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222422"/>
            <a:ext cx="8911687" cy="642551"/>
          </a:xfrm>
        </p:spPr>
        <p:txBody>
          <a:bodyPr>
            <a:normAutofit fontScale="90000"/>
          </a:bodyPr>
          <a:lstStyle/>
          <a:p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Особливості ЗНО-2021 з української мови та з української мови та літератури</a:t>
            </a:r>
            <a:endParaRPr lang="uk-U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55115" y="939114"/>
            <a:ext cx="8915400" cy="5774723"/>
          </a:xfrm>
        </p:spPr>
        <p:txBody>
          <a:bodyPr/>
          <a:lstStyle/>
          <a:p>
            <a:pPr marL="0" indent="0">
              <a:buNone/>
            </a:pPr>
            <a:r>
              <a:rPr lang="uk-UA" b="1" dirty="0" smtClean="0"/>
              <a:t>ЗНО з української мови – 150 хвилин</a:t>
            </a:r>
            <a:r>
              <a:rPr lang="uk-UA" dirty="0" smtClean="0"/>
              <a:t>.</a:t>
            </a:r>
          </a:p>
          <a:p>
            <a:pPr>
              <a:buFontTx/>
              <a:buChar char="-"/>
            </a:pPr>
            <a:r>
              <a:rPr lang="uk-UA" dirty="0" smtClean="0"/>
              <a:t>28 </a:t>
            </a:r>
            <a:r>
              <a:rPr lang="uk-UA" dirty="0"/>
              <a:t>завдань із вибором однієї правильної відповіді з </a:t>
            </a:r>
            <a:r>
              <a:rPr lang="uk-UA" dirty="0" smtClean="0"/>
              <a:t>мови;</a:t>
            </a:r>
          </a:p>
          <a:p>
            <a:pPr>
              <a:buFontTx/>
              <a:buChar char="-"/>
            </a:pPr>
            <a:r>
              <a:rPr lang="uk-UA" dirty="0" smtClean="0"/>
              <a:t> </a:t>
            </a:r>
            <a:r>
              <a:rPr lang="uk-UA" dirty="0"/>
              <a:t>5 завдань на встановлення відповідності ("логічні пари") з </a:t>
            </a:r>
            <a:r>
              <a:rPr lang="uk-UA" dirty="0" smtClean="0"/>
              <a:t>мови;</a:t>
            </a:r>
          </a:p>
          <a:p>
            <a:pPr>
              <a:buFontTx/>
              <a:buChar char="-"/>
            </a:pPr>
            <a:r>
              <a:rPr lang="ru-RU" dirty="0"/>
              <a:t>6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вибором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правильної</a:t>
            </a:r>
            <a:r>
              <a:rPr lang="ru-RU" dirty="0"/>
              <a:t> </a:t>
            </a:r>
            <a:r>
              <a:rPr lang="ru-RU" dirty="0" err="1"/>
              <a:t>відповіді</a:t>
            </a:r>
            <a:r>
              <a:rPr lang="ru-RU" dirty="0"/>
              <a:t> з </a:t>
            </a:r>
            <a:r>
              <a:rPr lang="ru-RU" dirty="0" err="1"/>
              <a:t>мови</a:t>
            </a:r>
            <a:r>
              <a:rPr lang="ru-RU" dirty="0"/>
              <a:t> (до </a:t>
            </a:r>
            <a:r>
              <a:rPr lang="ru-RU" dirty="0" err="1"/>
              <a:t>текстів</a:t>
            </a:r>
            <a:r>
              <a:rPr lang="ru-RU" dirty="0" smtClean="0"/>
              <a:t>);</a:t>
            </a:r>
          </a:p>
          <a:p>
            <a:pPr>
              <a:buFontTx/>
              <a:buChar char="-"/>
            </a:pPr>
            <a:r>
              <a:rPr lang="ru-RU" dirty="0"/>
              <a:t>1 </a:t>
            </a:r>
            <a:r>
              <a:rPr lang="ru-RU" dirty="0" err="1"/>
              <a:t>завдання</a:t>
            </a:r>
            <a:r>
              <a:rPr lang="ru-RU" dirty="0"/>
              <a:t> з </a:t>
            </a:r>
            <a:r>
              <a:rPr lang="ru-RU" dirty="0" err="1"/>
              <a:t>розгорнутою</a:t>
            </a:r>
            <a:r>
              <a:rPr lang="ru-RU" dirty="0"/>
              <a:t> </a:t>
            </a:r>
            <a:r>
              <a:rPr lang="ru-RU" dirty="0" err="1"/>
              <a:t>відповіддю</a:t>
            </a:r>
            <a:r>
              <a:rPr lang="ru-RU" dirty="0"/>
              <a:t> з </a:t>
            </a:r>
            <a:r>
              <a:rPr lang="ru-RU" dirty="0" err="1" smtClean="0"/>
              <a:t>мови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uk-UA" b="1" dirty="0" smtClean="0"/>
              <a:t>ЗНО з української мови та літератури – 210 хвилин.</a:t>
            </a:r>
          </a:p>
          <a:p>
            <a:pPr marL="0" indent="0">
              <a:buNone/>
            </a:pPr>
            <a:r>
              <a:rPr lang="uk-UA" dirty="0" smtClean="0"/>
              <a:t>Ті ж завдання, що й з української мови </a:t>
            </a:r>
            <a:r>
              <a:rPr lang="uk-UA" b="1" dirty="0" smtClean="0"/>
              <a:t>+</a:t>
            </a:r>
          </a:p>
          <a:p>
            <a:pPr>
              <a:buFontTx/>
              <a:buChar char="-"/>
            </a:pPr>
            <a:r>
              <a:rPr lang="ru-RU" dirty="0" smtClean="0"/>
              <a:t>20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вибором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правильної</a:t>
            </a:r>
            <a:r>
              <a:rPr lang="ru-RU" dirty="0"/>
              <a:t> </a:t>
            </a:r>
            <a:r>
              <a:rPr lang="ru-RU" dirty="0" err="1"/>
              <a:t>відповіді</a:t>
            </a:r>
            <a:r>
              <a:rPr lang="ru-RU" dirty="0"/>
              <a:t> з </a:t>
            </a:r>
            <a:r>
              <a:rPr lang="ru-RU" dirty="0" err="1" smtClean="0"/>
              <a:t>літератури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/>
              <a:t>4 </a:t>
            </a:r>
            <a:r>
              <a:rPr lang="ru-RU" dirty="0" err="1"/>
              <a:t>завдання</a:t>
            </a:r>
            <a:r>
              <a:rPr lang="ru-RU" dirty="0"/>
              <a:t> на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відповідності</a:t>
            </a:r>
            <a:r>
              <a:rPr lang="ru-RU" dirty="0"/>
              <a:t> ("</a:t>
            </a:r>
            <a:r>
              <a:rPr lang="ru-RU" dirty="0" err="1"/>
              <a:t>логічні</a:t>
            </a:r>
            <a:r>
              <a:rPr lang="ru-RU" dirty="0"/>
              <a:t> пари") з </a:t>
            </a:r>
            <a:r>
              <a:rPr lang="ru-RU" dirty="0" err="1" smtClean="0"/>
              <a:t>літератури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/>
              <a:t>3 </a:t>
            </a:r>
            <a:r>
              <a:rPr lang="ru-RU" dirty="0" err="1"/>
              <a:t>завдання</a:t>
            </a:r>
            <a:r>
              <a:rPr lang="ru-RU" dirty="0"/>
              <a:t> з короткою </a:t>
            </a:r>
            <a:r>
              <a:rPr lang="ru-RU" dirty="0" err="1"/>
              <a:t>відповіддю</a:t>
            </a:r>
            <a:r>
              <a:rPr lang="ru-RU" dirty="0"/>
              <a:t> з </a:t>
            </a:r>
            <a:r>
              <a:rPr lang="ru-RU" dirty="0" err="1"/>
              <a:t>мови</a:t>
            </a:r>
            <a:r>
              <a:rPr lang="ru-RU" dirty="0"/>
              <a:t> (до </a:t>
            </a:r>
            <a:r>
              <a:rPr lang="ru-RU" dirty="0" err="1"/>
              <a:t>текстів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uk-UA" b="1" i="1" dirty="0"/>
              <a:t>Абітурієнти, які </a:t>
            </a:r>
            <a:r>
              <a:rPr lang="uk-UA" b="1" i="1" dirty="0" err="1"/>
              <a:t>оберуть</a:t>
            </a:r>
            <a:r>
              <a:rPr lang="uk-UA" b="1" i="1" dirty="0"/>
              <a:t> предмет українська мова (150 хв.)</a:t>
            </a:r>
            <a:r>
              <a:rPr lang="uk-UA" i="1" dirty="0"/>
              <a:t>, отримають результати з цього предмета </a:t>
            </a:r>
            <a:r>
              <a:rPr lang="uk-UA" b="1" i="1" dirty="0"/>
              <a:t>у 12-бальній і 100 бальній шкалах</a:t>
            </a:r>
            <a:r>
              <a:rPr lang="uk-UA" i="1" dirty="0"/>
              <a:t> (для ДПА і ЗНО). Хто </a:t>
            </a:r>
            <a:r>
              <a:rPr lang="uk-UA" i="1" dirty="0" err="1"/>
              <a:t>обере</a:t>
            </a:r>
            <a:r>
              <a:rPr lang="uk-UA" i="1" dirty="0"/>
              <a:t>  </a:t>
            </a:r>
            <a:r>
              <a:rPr lang="uk-UA" b="1" i="1" dirty="0"/>
              <a:t>предмет українська мова і література - 210 хв.</a:t>
            </a:r>
            <a:r>
              <a:rPr lang="uk-UA" i="1" dirty="0"/>
              <a:t>, отримають результати з української мови </a:t>
            </a:r>
            <a:r>
              <a:rPr lang="uk-UA" b="1" i="1" dirty="0"/>
              <a:t>у 12-бальній і 100 бальній шкалах</a:t>
            </a:r>
            <a:r>
              <a:rPr lang="uk-UA" i="1" dirty="0"/>
              <a:t> та </a:t>
            </a:r>
            <a:r>
              <a:rPr lang="uk-UA" b="1" i="1" dirty="0"/>
              <a:t>української мови і літератури у 100 бальній шкалі</a:t>
            </a:r>
            <a:r>
              <a:rPr lang="uk-UA" i="1" dirty="0"/>
              <a:t>. </a:t>
            </a:r>
            <a:endParaRPr lang="ru-RU" i="1" dirty="0" smtClean="0"/>
          </a:p>
        </p:txBody>
      </p:sp>
    </p:spTree>
    <p:extLst>
      <p:ext uri="{BB962C8B-B14F-4D97-AF65-F5344CB8AC3E}">
        <p14:creationId xmlns:p14="http://schemas.microsoft.com/office/powerpoint/2010/main" val="2426161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189470"/>
            <a:ext cx="8911687" cy="461319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Особливості ЗНО – 2021 з математики</a:t>
            </a:r>
            <a:endParaRPr lang="uk-U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766119"/>
            <a:ext cx="8915400" cy="5145103"/>
          </a:xfrm>
        </p:spPr>
        <p:txBody>
          <a:bodyPr/>
          <a:lstStyle/>
          <a:p>
            <a:pPr marL="0" lvl="0" indent="0">
              <a:buNone/>
            </a:pPr>
            <a:r>
              <a:rPr lang="uk-UA" b="1" dirty="0" smtClean="0"/>
              <a:t>Математика </a:t>
            </a:r>
            <a:r>
              <a:rPr lang="uk-UA" b="1" dirty="0"/>
              <a:t>(завдання рівня стандарт) (150 хв.) = ДПА (1-12 балів</a:t>
            </a:r>
            <a:r>
              <a:rPr lang="uk-UA" b="1" dirty="0" smtClean="0"/>
              <a:t>)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-    </a:t>
            </a:r>
            <a:r>
              <a:rPr lang="ru-RU" dirty="0" smtClean="0"/>
              <a:t>16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вибором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правильної</a:t>
            </a:r>
            <a:r>
              <a:rPr lang="ru-RU" dirty="0"/>
              <a:t> </a:t>
            </a:r>
            <a:r>
              <a:rPr lang="ru-RU" dirty="0" err="1" smtClean="0"/>
              <a:t>відповіді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 smtClean="0"/>
              <a:t>4 </a:t>
            </a:r>
            <a:r>
              <a:rPr lang="ru-RU" dirty="0" err="1"/>
              <a:t>завдання</a:t>
            </a:r>
            <a:r>
              <a:rPr lang="ru-RU" dirty="0"/>
              <a:t> на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відповідності</a:t>
            </a:r>
            <a:r>
              <a:rPr lang="ru-RU" dirty="0"/>
              <a:t> ("</a:t>
            </a:r>
            <a:r>
              <a:rPr lang="ru-RU" dirty="0" err="1"/>
              <a:t>логічні</a:t>
            </a:r>
            <a:r>
              <a:rPr lang="ru-RU" dirty="0"/>
              <a:t> пари</a:t>
            </a:r>
            <a:r>
              <a:rPr lang="ru-RU" dirty="0" smtClean="0"/>
              <a:t>");</a:t>
            </a:r>
          </a:p>
          <a:p>
            <a:pPr>
              <a:buFontTx/>
              <a:buChar char="-"/>
            </a:pPr>
            <a:r>
              <a:rPr lang="ru-RU" dirty="0"/>
              <a:t>6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/>
              <a:t>відкритої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з короткою </a:t>
            </a:r>
            <a:r>
              <a:rPr lang="ru-RU" dirty="0" err="1" smtClean="0"/>
              <a:t>відповіддю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/>
              <a:t>2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відкритої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з </a:t>
            </a:r>
            <a:r>
              <a:rPr lang="ru-RU" dirty="0" err="1"/>
              <a:t>розгорнутою</a:t>
            </a:r>
            <a:r>
              <a:rPr lang="ru-RU" dirty="0"/>
              <a:t> </a:t>
            </a:r>
            <a:r>
              <a:rPr lang="ru-RU" dirty="0" err="1" smtClean="0"/>
              <a:t>відповіддю</a:t>
            </a:r>
            <a:r>
              <a:rPr lang="ru-RU" dirty="0" smtClean="0"/>
              <a:t>. </a:t>
            </a:r>
          </a:p>
          <a:p>
            <a:pPr>
              <a:buFontTx/>
              <a:buChar char="-"/>
            </a:pPr>
            <a:endParaRPr lang="ru-RU" dirty="0" smtClean="0"/>
          </a:p>
          <a:p>
            <a:pPr marL="0" indent="0">
              <a:buNone/>
            </a:pPr>
            <a:r>
              <a:rPr lang="uk-UA" b="1" dirty="0" smtClean="0"/>
              <a:t>Математика (профільний рівень) </a:t>
            </a:r>
            <a:r>
              <a:rPr lang="uk-UA" b="1" dirty="0"/>
              <a:t>(210 хв.) для </a:t>
            </a:r>
            <a:r>
              <a:rPr lang="uk-UA" b="1" dirty="0" smtClean="0"/>
              <a:t>тих, хто вивчав математику у профільному класі та для вступу </a:t>
            </a:r>
            <a:r>
              <a:rPr lang="uk-UA" b="1" dirty="0"/>
              <a:t>до закладів вищої освіти. 	</a:t>
            </a:r>
            <a:endParaRPr lang="uk-UA" b="1" dirty="0" smtClean="0"/>
          </a:p>
          <a:p>
            <a:pPr marL="0" indent="0">
              <a:buNone/>
            </a:pPr>
            <a:r>
              <a:rPr lang="uk-UA" dirty="0"/>
              <a:t>Ті ж завдання, що </a:t>
            </a:r>
            <a:r>
              <a:rPr lang="uk-UA" dirty="0" smtClean="0"/>
              <a:t>й у стандартного рівня </a:t>
            </a:r>
            <a:r>
              <a:rPr lang="uk-UA" b="1" dirty="0" smtClean="0"/>
              <a:t>+</a:t>
            </a:r>
          </a:p>
          <a:p>
            <a:pPr>
              <a:buFontTx/>
              <a:buChar char="-"/>
            </a:pPr>
            <a:r>
              <a:rPr lang="ru-RU" dirty="0" smtClean="0"/>
              <a:t>3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відкритої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з короткою </a:t>
            </a:r>
            <a:r>
              <a:rPr lang="ru-RU" dirty="0" err="1" smtClean="0"/>
              <a:t>відповіддю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/>
              <a:t>3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відкритої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з </a:t>
            </a:r>
            <a:r>
              <a:rPr lang="ru-RU" dirty="0" err="1"/>
              <a:t>розгорнутою</a:t>
            </a:r>
            <a:r>
              <a:rPr lang="ru-RU" dirty="0"/>
              <a:t> </a:t>
            </a:r>
            <a:r>
              <a:rPr lang="ru-RU" dirty="0" err="1" smtClean="0"/>
              <a:t>відповіддю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63726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1787" y="0"/>
            <a:ext cx="48284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456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142376"/>
          </a:xfrm>
        </p:spPr>
        <p:txBody>
          <a:bodyPr>
            <a:normAutofit fontScale="90000"/>
          </a:bodyPr>
          <a:lstStyle/>
          <a:p>
            <a:pPr lvl="1" algn="just"/>
            <a:r>
              <a:rPr lang="uk-UA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k-UA" sz="3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Учням</a:t>
            </a:r>
            <a:r>
              <a:rPr lang="uk-UA" sz="3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які виберуть для проходження державної підсумкової атестації іноземну мову, результат ЗНО буде зараховано як результат ДПА (за шкалою 1–12 балів), залежно від рівня, на якому вони цю </a:t>
            </a:r>
            <a:r>
              <a:rPr lang="uk-UA" sz="3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мову </a:t>
            </a:r>
            <a:r>
              <a:rPr lang="uk-UA" sz="3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вивчали:</a:t>
            </a:r>
            <a:r>
              <a:rPr lang="uk-UA" sz="3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3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3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для </a:t>
            </a:r>
            <a:r>
              <a:rPr lang="uk-UA" sz="3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тих, хто вивчав мову на профільному рівні, оцінкою за ДПА буде результат виконання завдань профільного рівня, тобто усього тесту;</a:t>
            </a:r>
            <a:br>
              <a:rPr lang="uk-UA" sz="3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3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для </a:t>
            </a:r>
            <a:r>
              <a:rPr lang="uk-UA" sz="3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тих, хто вивчав мову на рівні стандарту, оцінкою ДПА буде результат виконання завдань рівня стандарту</a:t>
            </a:r>
            <a:r>
              <a:rPr lang="uk-UA" sz="3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(за винятком завдань №33-38,44-48) </a:t>
            </a:r>
            <a:r>
              <a:rPr lang="uk-UA" sz="3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3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sz="3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5766486"/>
            <a:ext cx="8915400" cy="14473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7685023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755</TotalTime>
  <Words>1098</Words>
  <Application>Microsoft Office PowerPoint</Application>
  <PresentationFormat>Широкоэкранный</PresentationFormat>
  <Paragraphs>105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Century Gothic</vt:lpstr>
      <vt:lpstr>Times New Roman</vt:lpstr>
      <vt:lpstr>Wingdings 3</vt:lpstr>
      <vt:lpstr>Легкий дым</vt:lpstr>
      <vt:lpstr>ЗНО-2021: особливості формату </vt:lpstr>
      <vt:lpstr>Нормативно-правова база: </vt:lpstr>
      <vt:lpstr>Терміни реєстрації та проведення ЗНО-2021</vt:lpstr>
      <vt:lpstr>Основна сесія:</vt:lpstr>
      <vt:lpstr>Як ДПА зараховуються результати ЗНО з 4 предметів: - українська мова;  - математика;   - історія України або іноземна мова;  - один із навчальних предметів </vt:lpstr>
      <vt:lpstr>Особливості ЗНО-2021 з української мови та з української мови та літератури</vt:lpstr>
      <vt:lpstr>Особливості ЗНО – 2021 з математики</vt:lpstr>
      <vt:lpstr>Презентация PowerPoint</vt:lpstr>
      <vt:lpstr>        Учням, які виберуть для проходження державної підсумкової атестації іноземну мову, результат ЗНО буде зараховано як результат ДПА (за шкалою 1–12 балів), залежно від рівня, на якому вони цю мову вивчали: - для тих, хто вивчав мову на профільному рівні, оцінкою за ДПА буде результат виконання завдань профільного рівня, тобто усього тесту; - для тих, хто вивчав мову на рівні стандарту, оцінкою ДПА буде результат виконання завдань рівня стандарту (за винятком завдань №33-38,44-48)  </vt:lpstr>
      <vt:lpstr>Для участі в конкурсі для навчання у заклади вищої освіти України абітурієнти зможуть подати Сертифікат ЗНО 2018, 2019, 2020 та 2021 років. </vt:lpstr>
      <vt:lpstr>ПРОБНЕ ЗНО-2021: ДАТИ РЕЄСТРАЦІЇ ТА ТЕСТУВАННЯ </vt:lpstr>
      <vt:lpstr>Терміни проведення пробного ЗНО-2021: 10.04.2021 - українська мова, українська мова і література, біологія, географія, історія України, математика, англійська мова, іспанська мова, німецька мова, французька мова, фізика хімія.</vt:lpstr>
      <vt:lpstr>      Для якісної підготовки до ЗНО на сайтах УЦОЯО, ЛРЦОЯО розміщені матеріали в наступних темах: «Програми ЗНО 2021», «Підготовка до ЗНО-2021», «Тести ЗНО минулих років».      На сайті ЛРЦОЯО розміщені тренінги з історії України.</vt:lpstr>
      <vt:lpstr>Підсумки: з якими новаціями зустрінуться випускники та абітурієнти 2021? </vt:lpstr>
      <vt:lpstr>Українська мова і література:    - Отримають результат з української мови - 1-12 балів для ДПА   - Отримають результат з української мови і літератури та української мови - 100-200 балів для вступу   </vt:lpstr>
      <vt:lpstr>Другим обов’язковим предметом для здобувачів повної загальної середньої освіти є математика.</vt:lpstr>
      <vt:lpstr>Третім предметом може бути історія України або іноземна мова.</vt:lpstr>
      <vt:lpstr>    Четвертий предмет кожен обиратиме з переліку пропонованих предметів ЗНО.</vt:lpstr>
      <vt:lpstr>Презентация PowerPoint</vt:lpstr>
      <vt:lpstr>Усю оновлену інформацію з питань ЗНО-2021 можна також знайти на загальному форумі порталу «Освіта Рівненщини» http://rivneosvita.org.ua</vt:lpstr>
      <vt:lpstr>Презентация PowerPoint</vt:lpstr>
      <vt:lpstr>Дякую за увагу!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KRPS</dc:creator>
  <cp:lastModifiedBy>KRPS</cp:lastModifiedBy>
  <cp:revision>83</cp:revision>
  <dcterms:created xsi:type="dcterms:W3CDTF">2020-11-30T10:40:13Z</dcterms:created>
  <dcterms:modified xsi:type="dcterms:W3CDTF">2020-12-14T13:38:51Z</dcterms:modified>
</cp:coreProperties>
</file>