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441" r:id="rId3"/>
    <p:sldId id="334" r:id="rId4"/>
    <p:sldId id="398" r:id="rId5"/>
    <p:sldId id="425" r:id="rId6"/>
    <p:sldId id="465" r:id="rId7"/>
    <p:sldId id="457" r:id="rId8"/>
    <p:sldId id="428" r:id="rId9"/>
    <p:sldId id="466" r:id="rId10"/>
    <p:sldId id="432" r:id="rId11"/>
    <p:sldId id="431" r:id="rId12"/>
    <p:sldId id="429" r:id="rId13"/>
    <p:sldId id="462" r:id="rId14"/>
    <p:sldId id="458" r:id="rId15"/>
    <p:sldId id="459" r:id="rId16"/>
    <p:sldId id="436" r:id="rId17"/>
    <p:sldId id="438" r:id="rId18"/>
    <p:sldId id="439" r:id="rId19"/>
    <p:sldId id="451" r:id="rId20"/>
    <p:sldId id="447" r:id="rId21"/>
    <p:sldId id="454" r:id="rId22"/>
    <p:sldId id="444" r:id="rId23"/>
    <p:sldId id="455" r:id="rId24"/>
    <p:sldId id="450" r:id="rId25"/>
    <p:sldId id="445" r:id="rId26"/>
    <p:sldId id="448" r:id="rId27"/>
    <p:sldId id="424" r:id="rId28"/>
    <p:sldId id="460" r:id="rId29"/>
    <p:sldId id="446" r:id="rId30"/>
    <p:sldId id="463" r:id="rId31"/>
    <p:sldId id="461" r:id="rId32"/>
    <p:sldId id="343" r:id="rId33"/>
    <p:sldId id="411" r:id="rId34"/>
    <p:sldId id="412" r:id="rId35"/>
    <p:sldId id="413" r:id="rId36"/>
    <p:sldId id="32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CC9CB-5D1A-4587-B812-54252055E138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E518-2496-4BD9-B0EC-3D7FFF47F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1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4BD520AB-6D4A-48FF-8399-A62A0F6C1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1BF3C58-C9D3-4CF5-B4D6-12705D1E4825}" type="slidenum">
              <a:rPr lang="ru-RU" altLang="uk-UA">
                <a:latin typeface="Arial" panose="020B0604020202020204" pitchFamily="34" charset="0"/>
              </a:rPr>
              <a:pPr/>
              <a:t>4</a:t>
            </a:fld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xmlns="" id="{D97EF959-248B-474A-A11B-0D7B6EE894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A5EE4D-4B48-4FA8-969C-B006E54B1DDA}" type="slidenum">
              <a:rPr lang="uk-UA" altLang="uk-UA"/>
              <a:pPr algn="r" eaLnBrk="1" hangingPunct="1">
                <a:spcBef>
                  <a:spcPct val="0"/>
                </a:spcBef>
              </a:pPr>
              <a:t>4</a:t>
            </a:fld>
            <a:endParaRPr lang="uk-UA" altLang="uk-UA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E5C96D7F-D1CD-4120-B6B5-DBFA081F5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4513268A-F9F0-4B87-991C-AA9DD0488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026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4BD520AB-6D4A-48FF-8399-A62A0F6C1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1BF3C58-C9D3-4CF5-B4D6-12705D1E4825}" type="slidenum">
              <a:rPr lang="ru-RU" altLang="uk-UA">
                <a:latin typeface="Arial" panose="020B0604020202020204" pitchFamily="34" charset="0"/>
              </a:rPr>
              <a:pPr/>
              <a:t>6</a:t>
            </a:fld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xmlns="" id="{D97EF959-248B-474A-A11B-0D7B6EE894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A5EE4D-4B48-4FA8-969C-B006E54B1DDA}" type="slidenum">
              <a:rPr lang="uk-UA" altLang="uk-UA"/>
              <a:pPr algn="r" eaLnBrk="1" hangingPunct="1">
                <a:spcBef>
                  <a:spcPct val="0"/>
                </a:spcBef>
              </a:pPr>
              <a:t>6</a:t>
            </a:fld>
            <a:endParaRPr lang="uk-UA" altLang="uk-UA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E5C96D7F-D1CD-4120-B6B5-DBFA081F5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4513268A-F9F0-4B87-991C-AA9DD0488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3922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4BD520AB-6D4A-48FF-8399-A62A0F6C1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1BF3C58-C9D3-4CF5-B4D6-12705D1E4825}" type="slidenum">
              <a:rPr lang="ru-RU" altLang="uk-UA">
                <a:latin typeface="Arial" panose="020B0604020202020204" pitchFamily="34" charset="0"/>
              </a:rPr>
              <a:pPr/>
              <a:t>7</a:t>
            </a:fld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xmlns="" id="{D97EF959-248B-474A-A11B-0D7B6EE894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A5EE4D-4B48-4FA8-969C-B006E54B1DDA}" type="slidenum">
              <a:rPr lang="uk-UA" altLang="uk-UA"/>
              <a:pPr algn="r" eaLnBrk="1" hangingPunct="1">
                <a:spcBef>
                  <a:spcPct val="0"/>
                </a:spcBef>
              </a:pPr>
              <a:t>7</a:t>
            </a:fld>
            <a:endParaRPr lang="uk-UA" altLang="uk-UA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E5C96D7F-D1CD-4120-B6B5-DBFA081F5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4513268A-F9F0-4B87-991C-AA9DD0488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6673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4BD520AB-6D4A-48FF-8399-A62A0F6C1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1BF3C58-C9D3-4CF5-B4D6-12705D1E4825}" type="slidenum">
              <a:rPr lang="ru-RU" altLang="uk-UA">
                <a:latin typeface="Arial" panose="020B0604020202020204" pitchFamily="34" charset="0"/>
              </a:rPr>
              <a:pPr/>
              <a:t>8</a:t>
            </a:fld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xmlns="" id="{D97EF959-248B-474A-A11B-0D7B6EE894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A5EE4D-4B48-4FA8-969C-B006E54B1DDA}" type="slidenum">
              <a:rPr lang="uk-UA" altLang="uk-UA"/>
              <a:pPr algn="r" eaLnBrk="1" hangingPunct="1">
                <a:spcBef>
                  <a:spcPct val="0"/>
                </a:spcBef>
              </a:pPr>
              <a:t>8</a:t>
            </a:fld>
            <a:endParaRPr lang="uk-UA" altLang="uk-UA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E5C96D7F-D1CD-4120-B6B5-DBFA081F5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4513268A-F9F0-4B87-991C-AA9DD0488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5170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4BD520AB-6D4A-48FF-8399-A62A0F6C1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1BF3C58-C9D3-4CF5-B4D6-12705D1E4825}" type="slidenum">
              <a:rPr lang="ru-RU" altLang="uk-UA">
                <a:latin typeface="Arial" panose="020B0604020202020204" pitchFamily="34" charset="0"/>
              </a:rPr>
              <a:pPr/>
              <a:t>14</a:t>
            </a:fld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xmlns="" id="{D97EF959-248B-474A-A11B-0D7B6EE894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A5EE4D-4B48-4FA8-969C-B006E54B1DDA}" type="slidenum">
              <a:rPr lang="uk-UA" altLang="uk-UA"/>
              <a:pPr algn="r" eaLnBrk="1" hangingPunct="1">
                <a:spcBef>
                  <a:spcPct val="0"/>
                </a:spcBef>
              </a:pPr>
              <a:t>14</a:t>
            </a:fld>
            <a:endParaRPr lang="uk-UA" altLang="uk-UA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E5C96D7F-D1CD-4120-B6B5-DBFA081F5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4513268A-F9F0-4B87-991C-AA9DD0488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154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4BD520AB-6D4A-48FF-8399-A62A0F6C1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1BF3C58-C9D3-4CF5-B4D6-12705D1E4825}" type="slidenum">
              <a:rPr lang="ru-RU" altLang="uk-UA">
                <a:latin typeface="Arial" panose="020B0604020202020204" pitchFamily="34" charset="0"/>
              </a:rPr>
              <a:pPr/>
              <a:t>15</a:t>
            </a:fld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xmlns="" id="{D97EF959-248B-474A-A11B-0D7B6EE894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A5EE4D-4B48-4FA8-969C-B006E54B1DDA}" type="slidenum">
              <a:rPr lang="uk-UA" altLang="uk-UA"/>
              <a:pPr algn="r" eaLnBrk="1" hangingPunct="1">
                <a:spcBef>
                  <a:spcPct val="0"/>
                </a:spcBef>
              </a:pPr>
              <a:t>15</a:t>
            </a:fld>
            <a:endParaRPr lang="uk-UA" altLang="uk-UA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E5C96D7F-D1CD-4120-B6B5-DBFA081F5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4513268A-F9F0-4B87-991C-AA9DD0488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02472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1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390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61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39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29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892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17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364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F9C9-DFB3-4A04-AA86-71EA14D1244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154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6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24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70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28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13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38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85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85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B629-FC21-411E-B641-03E046CED20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4B567D-6BA2-4DE1-892C-C8086AA200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5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DE091-A81F-4E68-9EE7-C661AE88F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418" y="1765662"/>
            <a:ext cx="8915399" cy="2262781"/>
          </a:xfrm>
        </p:spPr>
        <p:txBody>
          <a:bodyPr>
            <a:noAutofit/>
          </a:bodyPr>
          <a:lstStyle/>
          <a:p>
            <a:pPr algn="ctr"/>
            <a:endParaRPr lang="uk-UA" sz="1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" y="1"/>
            <a:ext cx="12123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629" y="1889037"/>
            <a:ext cx="8537738" cy="774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8000" b="1" dirty="0" smtClean="0"/>
              <a:t>Основна сесія ЗНО-ДПА</a:t>
            </a:r>
            <a:br>
              <a:rPr lang="uk-UA" altLang="uk-UA" sz="8000" b="1" dirty="0" smtClean="0"/>
            </a:br>
            <a:r>
              <a:rPr lang="uk-UA" altLang="uk-UA" sz="8000" b="1" dirty="0" smtClean="0"/>
              <a:t>2021</a:t>
            </a:r>
            <a:endParaRPr lang="uk-UA" altLang="uk-UA" sz="8000" b="1" dirty="0"/>
          </a:p>
        </p:txBody>
      </p:sp>
    </p:spTree>
    <p:extLst>
      <p:ext uri="{BB962C8B-B14F-4D97-AF65-F5344CB8AC3E}">
        <p14:creationId xmlns:p14="http://schemas.microsoft.com/office/powerpoint/2010/main" val="20865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3D2D918-D1CA-4474-AD52-80ADDAA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29" y="25629"/>
            <a:ext cx="10519191" cy="10374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b="1" dirty="0"/>
              <a:t>Наказ МОН </a:t>
            </a:r>
            <a:r>
              <a:rPr lang="uk-UA" sz="2000" b="1" dirty="0" smtClean="0"/>
              <a:t>№1210 </a:t>
            </a:r>
            <a:r>
              <a:rPr lang="uk-UA" sz="2000" b="1" dirty="0"/>
              <a:t>від </a:t>
            </a:r>
            <a:r>
              <a:rPr lang="uk-UA" sz="2000" b="1" dirty="0" smtClean="0"/>
              <a:t>20.09.2020р</a:t>
            </a:r>
            <a:r>
              <a:rPr lang="uk-UA" sz="2000" dirty="0"/>
              <a:t>. </a:t>
            </a:r>
            <a:r>
              <a:rPr lang="uk-UA" sz="2000" i="1" dirty="0"/>
              <a:t>«Про підготовку до проведення в </a:t>
            </a:r>
            <a:r>
              <a:rPr lang="uk-UA" sz="2000" i="1" dirty="0" smtClean="0"/>
              <a:t>2021 </a:t>
            </a:r>
            <a:r>
              <a:rPr lang="uk-UA" sz="2000" i="1" dirty="0"/>
              <a:t>році зовнішнього незалежного оцінювання результатів навчання, здобутих на основі повної загальної середньої освіти»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A87ECB-E2E6-4DE6-B2FA-908D2903D5B9}"/>
              </a:ext>
            </a:extLst>
          </p:cNvPr>
          <p:cNvSpPr txBox="1"/>
          <p:nvPr/>
        </p:nvSpPr>
        <p:spPr>
          <a:xfrm>
            <a:off x="143801" y="1648195"/>
            <a:ext cx="5638690" cy="14157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для участі в ЗНО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01.02.2021р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05.03.2021р</a:t>
            </a:r>
            <a:r>
              <a:rPr lang="uk-UA" sz="3600" dirty="0"/>
              <a:t>.</a:t>
            </a:r>
          </a:p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582DD-CBFA-4468-8193-3A8312195711}"/>
              </a:ext>
            </a:extLst>
          </p:cNvPr>
          <p:cNvSpPr txBox="1"/>
          <p:nvPr/>
        </p:nvSpPr>
        <p:spPr>
          <a:xfrm rot="18979444">
            <a:off x="309551" y="4347100"/>
            <a:ext cx="4137041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Основна сесія </a:t>
            </a:r>
            <a:r>
              <a:rPr lang="uk-UA" sz="4000" dirty="0" smtClean="0"/>
              <a:t>ЗНО-2021</a:t>
            </a:r>
            <a:endParaRPr lang="uk-UA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82490" y="1648195"/>
            <a:ext cx="5722121" cy="4987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900" b="1" u="sng" dirty="0" smtClean="0">
                <a:solidFill>
                  <a:srgbClr val="FF0000"/>
                </a:solidFill>
              </a:rPr>
              <a:t>Графік проведення основної сесії ЗНО-2021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Хімія</a:t>
            </a:r>
            <a:r>
              <a:rPr lang="uk-UA" dirty="0" smtClean="0"/>
              <a:t> – </a:t>
            </a:r>
            <a:r>
              <a:rPr lang="uk-UA" b="1" dirty="0" smtClean="0">
                <a:solidFill>
                  <a:srgbClr val="FF0000"/>
                </a:solidFill>
              </a:rPr>
              <a:t>21 травня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І</a:t>
            </a:r>
            <a:r>
              <a:rPr lang="uk-UA" b="1" dirty="0" smtClean="0"/>
              <a:t>спанська, німецька, французька мови </a:t>
            </a:r>
            <a:r>
              <a:rPr lang="uk-UA" dirty="0" smtClean="0"/>
              <a:t>–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24 травня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Англійська мова – </a:t>
            </a:r>
            <a:r>
              <a:rPr lang="uk-UA" b="1" dirty="0" smtClean="0">
                <a:solidFill>
                  <a:srgbClr val="FF0000"/>
                </a:solidFill>
              </a:rPr>
              <a:t>25 травня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Математика –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28 травня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Українська мова/українська мова і література</a:t>
            </a:r>
            <a:r>
              <a:rPr lang="uk-UA" dirty="0" smtClean="0"/>
              <a:t> </a:t>
            </a:r>
            <a:r>
              <a:rPr lang="uk-UA" b="1" dirty="0" smtClean="0"/>
              <a:t>–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01 червня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Історія України – </a:t>
            </a:r>
            <a:r>
              <a:rPr lang="uk-UA" b="1" dirty="0" smtClean="0">
                <a:solidFill>
                  <a:srgbClr val="FF0000"/>
                </a:solidFill>
              </a:rPr>
              <a:t>04 червня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Фізика –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7 червня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Біологія –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10 червня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Географія –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15 червня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967" y="1889037"/>
            <a:ext cx="7772400" cy="774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8000" b="1" dirty="0" smtClean="0"/>
              <a:t>Особливості ЗНО-ДПА</a:t>
            </a:r>
            <a:br>
              <a:rPr lang="uk-UA" altLang="uk-UA" sz="8000" b="1" dirty="0" smtClean="0"/>
            </a:br>
            <a:r>
              <a:rPr lang="uk-UA" altLang="uk-UA" sz="8000" b="1" dirty="0" smtClean="0"/>
              <a:t>2021</a:t>
            </a:r>
            <a:endParaRPr lang="uk-UA" altLang="uk-UA" sz="8000" b="1" dirty="0"/>
          </a:p>
        </p:txBody>
      </p:sp>
    </p:spTree>
    <p:extLst>
      <p:ext uri="{BB962C8B-B14F-4D97-AF65-F5344CB8AC3E}">
        <p14:creationId xmlns:p14="http://schemas.microsoft.com/office/powerpoint/2010/main" val="40423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A877DED6-8969-4995-80DC-683CA8E572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1" y="260351"/>
            <a:ext cx="7078663" cy="720725"/>
          </a:xfrm>
        </p:spPr>
        <p:txBody>
          <a:bodyPr anchor="ctr"/>
          <a:lstStyle/>
          <a:p>
            <a:pPr eaLnBrk="1" hangingPunct="1"/>
            <a:r>
              <a:rPr lang="ru-RU" altLang="uk-UA" sz="4000" b="1" dirty="0" smtClean="0"/>
              <a:t>НОВАЦІЇ ЗНО-2021</a:t>
            </a:r>
            <a:endParaRPr lang="ru-RU" altLang="uk-UA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8308" y="1620858"/>
            <a:ext cx="111382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uk-UA" sz="3200" dirty="0" smtClean="0"/>
              <a:t>	ЗНО </a:t>
            </a:r>
            <a:r>
              <a:rPr lang="ru-RU" altLang="uk-UA" sz="3200" dirty="0"/>
              <a:t>у 2021 </a:t>
            </a:r>
            <a:r>
              <a:rPr lang="ru-RU" altLang="uk-UA" sz="3200" dirty="0" err="1"/>
              <a:t>році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відрізнятиметься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від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тестувань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попередніх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років</a:t>
            </a:r>
            <a:r>
              <a:rPr lang="ru-RU" altLang="uk-UA" sz="3200" dirty="0"/>
              <a:t>.</a:t>
            </a:r>
          </a:p>
          <a:p>
            <a:pPr algn="just"/>
            <a:r>
              <a:rPr lang="ru-RU" altLang="uk-UA" sz="3200" dirty="0"/>
              <a:t>	Головною </a:t>
            </a:r>
            <a:r>
              <a:rPr lang="ru-RU" altLang="uk-UA" sz="3200" dirty="0" err="1"/>
              <a:t>новацією</a:t>
            </a:r>
            <a:r>
              <a:rPr lang="ru-RU" altLang="uk-UA" sz="3200" dirty="0"/>
              <a:t> стане те, </a:t>
            </a:r>
            <a:r>
              <a:rPr lang="ru-RU" altLang="uk-UA" sz="3200" dirty="0" err="1"/>
              <a:t>що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учасники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оцінювання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зможуть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обирати</a:t>
            </a:r>
            <a:r>
              <a:rPr lang="ru-RU" altLang="uk-UA" sz="3200" dirty="0"/>
              <a:t>, </a:t>
            </a:r>
            <a:r>
              <a:rPr lang="ru-RU" altLang="uk-UA" sz="3200" dirty="0" err="1"/>
              <a:t>що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саме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здавати</a:t>
            </a:r>
            <a:r>
              <a:rPr lang="ru-RU" altLang="uk-UA" sz="3200" dirty="0"/>
              <a:t>: </a:t>
            </a:r>
            <a:r>
              <a:rPr lang="ru-RU" altLang="uk-UA" sz="3200" dirty="0" err="1"/>
              <a:t>українську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мову</a:t>
            </a:r>
            <a:r>
              <a:rPr lang="ru-RU" altLang="uk-UA" sz="3200" dirty="0"/>
              <a:t> і </a:t>
            </a:r>
            <a:r>
              <a:rPr lang="ru-RU" altLang="uk-UA" sz="3200" dirty="0" err="1"/>
              <a:t>літературу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чи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тільки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українську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мову</a:t>
            </a:r>
            <a:r>
              <a:rPr lang="ru-RU" altLang="uk-UA" sz="3200" dirty="0"/>
              <a:t>. </a:t>
            </a:r>
            <a:r>
              <a:rPr lang="ru-RU" altLang="uk-UA" sz="3200" dirty="0" err="1"/>
              <a:t>Цей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вибір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залежатиме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від</a:t>
            </a:r>
            <a:r>
              <a:rPr lang="ru-RU" altLang="uk-UA" sz="3200" dirty="0"/>
              <a:t> </a:t>
            </a:r>
            <a:r>
              <a:rPr lang="ru-RU" altLang="uk-UA" sz="3200" dirty="0" err="1"/>
              <a:t>спеціальності</a:t>
            </a:r>
            <a:r>
              <a:rPr lang="ru-RU" altLang="uk-UA" sz="3200" dirty="0"/>
              <a:t>, на яку особа </a:t>
            </a:r>
            <a:r>
              <a:rPr lang="ru-RU" altLang="uk-UA" sz="3200" dirty="0" err="1"/>
              <a:t>планує</a:t>
            </a:r>
            <a:r>
              <a:rPr lang="ru-RU" altLang="uk-UA" sz="3200" dirty="0"/>
              <a:t> </a:t>
            </a:r>
            <a:r>
              <a:rPr lang="ru-RU" altLang="uk-UA" sz="3200" dirty="0" err="1"/>
              <a:t>вступати</a:t>
            </a:r>
            <a:r>
              <a:rPr lang="ru-RU" altLang="uk-U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A877DED6-8969-4995-80DC-683CA8E572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25139" y="225517"/>
            <a:ext cx="10171611" cy="7207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ru-RU" altLang="uk-UA" sz="4000" b="1" dirty="0" smtClean="0"/>
              <a:t>До </a:t>
            </a:r>
            <a:r>
              <a:rPr lang="ru-RU" altLang="uk-UA" sz="4000" b="1" dirty="0" err="1" smtClean="0"/>
              <a:t>яких</a:t>
            </a:r>
            <a:r>
              <a:rPr lang="ru-RU" altLang="uk-UA" sz="4000" b="1" dirty="0" smtClean="0"/>
              <a:t> </a:t>
            </a:r>
            <a:r>
              <a:rPr lang="ru-RU" altLang="uk-UA" sz="4000" b="1" dirty="0" err="1" smtClean="0"/>
              <a:t>нововведень</a:t>
            </a:r>
            <a:r>
              <a:rPr lang="ru-RU" altLang="uk-UA" sz="4000" b="1" dirty="0" smtClean="0"/>
              <a:t> </a:t>
            </a:r>
            <a:r>
              <a:rPr lang="ru-RU" altLang="uk-UA" sz="4000" b="1" dirty="0" err="1" smtClean="0"/>
              <a:t>слід</a:t>
            </a:r>
            <a:r>
              <a:rPr lang="ru-RU" altLang="uk-UA" sz="4000" b="1" dirty="0" smtClean="0"/>
              <a:t> </a:t>
            </a:r>
            <a:r>
              <a:rPr lang="ru-RU" altLang="uk-UA" sz="4000" b="1" dirty="0" err="1" smtClean="0"/>
              <a:t>готуватися</a:t>
            </a:r>
            <a:r>
              <a:rPr lang="ru-RU" altLang="uk-UA" sz="4000" b="1" dirty="0" smtClean="0"/>
              <a:t> </a:t>
            </a:r>
            <a:r>
              <a:rPr lang="ru-RU" altLang="uk-UA" sz="4000" b="1" dirty="0" err="1" smtClean="0"/>
              <a:t>випускникам</a:t>
            </a:r>
            <a:r>
              <a:rPr lang="ru-RU" altLang="uk-UA" sz="4000" b="1" dirty="0" smtClean="0"/>
              <a:t> та </a:t>
            </a:r>
            <a:r>
              <a:rPr lang="ru-RU" altLang="uk-UA" sz="4000" b="1" dirty="0" err="1" smtClean="0"/>
              <a:t>абітурієнтам</a:t>
            </a:r>
            <a:r>
              <a:rPr lang="ru-RU" altLang="uk-UA" sz="4000" b="1" dirty="0" smtClean="0"/>
              <a:t> 2021?</a:t>
            </a:r>
            <a:endParaRPr lang="ru-RU" altLang="uk-UA" sz="4000" b="1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8F0D272A-74E4-4346-A320-84FC51B1FA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5250" y="1339772"/>
            <a:ext cx="12001500" cy="54552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altLang="uk-UA" sz="9600" dirty="0" smtClean="0"/>
              <a:t>	</a:t>
            </a:r>
            <a:r>
              <a:rPr lang="ru-RU" altLang="uk-UA" sz="9600" dirty="0" err="1" smtClean="0"/>
              <a:t>Кожен</a:t>
            </a:r>
            <a:r>
              <a:rPr lang="ru-RU" altLang="uk-UA" sz="9600" dirty="0" smtClean="0"/>
              <a:t> </a:t>
            </a:r>
            <a:r>
              <a:rPr lang="ru-RU" altLang="uk-UA" sz="9600" dirty="0" err="1"/>
              <a:t>учасник</a:t>
            </a:r>
            <a:r>
              <a:rPr lang="ru-RU" altLang="uk-UA" sz="9600" dirty="0"/>
              <a:t> ЗНО </a:t>
            </a:r>
            <a:r>
              <a:rPr lang="ru-RU" altLang="uk-UA" sz="9600" dirty="0" err="1"/>
              <a:t>матиме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змогу</a:t>
            </a:r>
            <a:r>
              <a:rPr lang="ru-RU" altLang="uk-UA" sz="9600" dirty="0"/>
              <a:t> </a:t>
            </a:r>
            <a:r>
              <a:rPr lang="ru-RU" altLang="uk-UA" sz="9600" dirty="0" err="1"/>
              <a:t>скласти</a:t>
            </a:r>
            <a:r>
              <a:rPr lang="ru-RU" altLang="uk-UA" sz="9600" dirty="0"/>
              <a:t> </a:t>
            </a:r>
            <a:r>
              <a:rPr lang="ru-RU" altLang="uk-UA" sz="9600" dirty="0" smtClean="0"/>
              <a:t>тест</a:t>
            </a:r>
            <a:endParaRPr lang="en-US" altLang="uk-UA" sz="9600" dirty="0" smtClean="0"/>
          </a:p>
          <a:p>
            <a:pPr marL="0" indent="0" algn="ctr">
              <a:buNone/>
            </a:pPr>
            <a:r>
              <a:rPr lang="ru-RU" altLang="uk-UA" sz="9600" dirty="0" smtClean="0"/>
              <a:t> </a:t>
            </a:r>
            <a:r>
              <a:rPr lang="ru-RU" altLang="uk-UA" sz="9600" b="1" u="sng" dirty="0">
                <a:solidFill>
                  <a:srgbClr val="FF0000"/>
                </a:solidFill>
              </a:rPr>
              <a:t>не </a:t>
            </a:r>
            <a:r>
              <a:rPr lang="ru-RU" altLang="uk-UA" sz="9600" b="1" u="sng" dirty="0" err="1">
                <a:solidFill>
                  <a:srgbClr val="FF0000"/>
                </a:solidFill>
              </a:rPr>
              <a:t>більше</a:t>
            </a:r>
            <a:r>
              <a:rPr lang="ru-RU" altLang="uk-UA" sz="9600" u="sng" dirty="0"/>
              <a:t>, як з </a:t>
            </a:r>
            <a:r>
              <a:rPr lang="ru-RU" altLang="uk-UA" sz="9600" b="1" u="sng" dirty="0" err="1">
                <a:solidFill>
                  <a:srgbClr val="FF0000"/>
                </a:solidFill>
              </a:rPr>
              <a:t>п’яти</a:t>
            </a:r>
            <a:r>
              <a:rPr lang="ru-RU" altLang="uk-UA" sz="9600" u="sng" dirty="0"/>
              <a:t> </a:t>
            </a:r>
            <a:r>
              <a:rPr lang="ru-RU" altLang="uk-UA" sz="9600" b="1" u="sng" dirty="0" err="1">
                <a:solidFill>
                  <a:srgbClr val="FF0000"/>
                </a:solidFill>
              </a:rPr>
              <a:t>предметів</a:t>
            </a:r>
            <a:r>
              <a:rPr lang="ru-RU" altLang="uk-UA" sz="9600" dirty="0"/>
              <a:t>.</a:t>
            </a:r>
          </a:p>
          <a:p>
            <a:pPr marL="0" indent="0" algn="just">
              <a:buNone/>
            </a:pPr>
            <a:r>
              <a:rPr lang="ru-RU" altLang="uk-UA" sz="9600" b="1" dirty="0" err="1"/>
              <a:t>Учасники</a:t>
            </a:r>
            <a:r>
              <a:rPr lang="ru-RU" altLang="uk-UA" sz="9600" b="1" dirty="0"/>
              <a:t> ЗНО </a:t>
            </a:r>
            <a:r>
              <a:rPr lang="ru-RU" altLang="uk-UA" sz="9600" b="1" dirty="0" err="1"/>
              <a:t>зможуть</a:t>
            </a:r>
            <a:r>
              <a:rPr lang="ru-RU" altLang="uk-UA" sz="9600" b="1" dirty="0"/>
              <a:t> </a:t>
            </a:r>
            <a:r>
              <a:rPr lang="ru-RU" altLang="uk-UA" sz="9600" b="1" dirty="0" err="1"/>
              <a:t>обирати</a:t>
            </a:r>
            <a:r>
              <a:rPr lang="ru-RU" altLang="uk-UA" sz="9600" b="1" dirty="0"/>
              <a:t> </a:t>
            </a:r>
            <a:r>
              <a:rPr lang="ru-RU" altLang="uk-UA" sz="9600" b="1" dirty="0" err="1"/>
              <a:t>предмети</a:t>
            </a:r>
            <a:r>
              <a:rPr lang="ru-RU" altLang="uk-UA" sz="9600" b="1" dirty="0"/>
              <a:t> з </a:t>
            </a:r>
            <a:r>
              <a:rPr lang="ru-RU" altLang="uk-UA" sz="9600" b="1" dirty="0" err="1"/>
              <a:t>переліку</a:t>
            </a:r>
            <a:r>
              <a:rPr lang="ru-RU" altLang="uk-UA" sz="9600" b="1" dirty="0"/>
              <a:t>:</a:t>
            </a:r>
            <a:r>
              <a:rPr lang="ru-RU" altLang="uk-UA" sz="9600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 err="1"/>
              <a:t>українська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мова</a:t>
            </a:r>
            <a:r>
              <a:rPr lang="ru-RU" altLang="uk-UA" sz="9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</a:t>
            </a:r>
            <a:r>
              <a:rPr lang="ru-RU" altLang="uk-UA" sz="9600" dirty="0" err="1"/>
              <a:t>українська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мова</a:t>
            </a:r>
            <a:r>
              <a:rPr lang="ru-RU" altLang="uk-UA" sz="9600" dirty="0"/>
              <a:t> і </a:t>
            </a:r>
            <a:r>
              <a:rPr lang="ru-RU" altLang="uk-UA" sz="9600" dirty="0" err="1"/>
              <a:t>література</a:t>
            </a:r>
            <a:r>
              <a:rPr lang="ru-RU" altLang="uk-UA" sz="9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</a:t>
            </a:r>
            <a:r>
              <a:rPr lang="ru-RU" altLang="uk-UA" sz="9600" dirty="0" err="1"/>
              <a:t>історія</a:t>
            </a:r>
            <a:r>
              <a:rPr lang="ru-RU" altLang="uk-UA" sz="9600" dirty="0"/>
              <a:t> </a:t>
            </a:r>
            <a:r>
              <a:rPr lang="ru-RU" altLang="uk-UA" sz="9600" dirty="0" err="1"/>
              <a:t>України</a:t>
            </a:r>
            <a:r>
              <a:rPr lang="ru-RU" altLang="uk-UA" sz="9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математика (</a:t>
            </a:r>
            <a:r>
              <a:rPr lang="ru-RU" altLang="uk-UA" sz="9600" dirty="0" err="1"/>
              <a:t>рівень</a:t>
            </a:r>
            <a:r>
              <a:rPr lang="ru-RU" altLang="uk-UA" sz="9600" dirty="0"/>
              <a:t> стандарту </a:t>
            </a:r>
            <a:r>
              <a:rPr lang="ru-RU" altLang="uk-UA" sz="9600" dirty="0" err="1"/>
              <a:t>або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профільний</a:t>
            </a:r>
            <a:r>
              <a:rPr lang="ru-RU" altLang="uk-UA" sz="9600" dirty="0"/>
              <a:t> </a:t>
            </a:r>
            <a:r>
              <a:rPr lang="ru-RU" altLang="uk-UA" sz="9600" dirty="0" err="1"/>
              <a:t>рівень</a:t>
            </a:r>
            <a:r>
              <a:rPr lang="ru-RU" altLang="uk-UA" sz="9600" dirty="0"/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</a:t>
            </a:r>
            <a:r>
              <a:rPr lang="ru-RU" altLang="uk-UA" sz="9600" dirty="0" err="1"/>
              <a:t>іноземні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мови</a:t>
            </a:r>
            <a:r>
              <a:rPr lang="ru-RU" altLang="uk-UA" sz="9600" dirty="0"/>
              <a:t> (</a:t>
            </a:r>
            <a:r>
              <a:rPr lang="ru-RU" altLang="uk-UA" sz="9600" dirty="0" err="1"/>
              <a:t>рівень</a:t>
            </a:r>
            <a:r>
              <a:rPr lang="ru-RU" altLang="uk-UA" sz="9600" dirty="0"/>
              <a:t> стандарту </a:t>
            </a:r>
            <a:r>
              <a:rPr lang="ru-RU" altLang="uk-UA" sz="9600" dirty="0" err="1"/>
              <a:t>або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профільний</a:t>
            </a:r>
            <a:r>
              <a:rPr lang="ru-RU" altLang="uk-UA" sz="9600" dirty="0"/>
              <a:t> </a:t>
            </a:r>
            <a:r>
              <a:rPr lang="ru-RU" altLang="uk-UA" sz="9600" dirty="0" err="1"/>
              <a:t>рівень</a:t>
            </a:r>
            <a:r>
              <a:rPr lang="ru-RU" altLang="uk-UA" sz="9600" dirty="0"/>
              <a:t>):</a:t>
            </a:r>
          </a:p>
          <a:p>
            <a:pPr marL="0" indent="0" algn="just">
              <a:buNone/>
            </a:pPr>
            <a:r>
              <a:rPr lang="ru-RU" altLang="uk-UA" sz="9600" dirty="0"/>
              <a:t>     </a:t>
            </a:r>
            <a:r>
              <a:rPr lang="ru-RU" altLang="uk-UA" sz="9600" dirty="0" err="1"/>
              <a:t>англійська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мова</a:t>
            </a:r>
            <a:r>
              <a:rPr lang="ru-RU" altLang="uk-UA" sz="9600" dirty="0"/>
              <a:t>, </a:t>
            </a:r>
            <a:r>
              <a:rPr lang="ru-RU" altLang="uk-UA" sz="9600" dirty="0" err="1"/>
              <a:t>німецька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мова</a:t>
            </a:r>
            <a:r>
              <a:rPr lang="ru-RU" altLang="uk-UA" sz="9600" dirty="0"/>
              <a:t>, </a:t>
            </a:r>
            <a:r>
              <a:rPr lang="ru-RU" altLang="uk-UA" sz="9600" dirty="0" err="1"/>
              <a:t>французька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мова</a:t>
            </a:r>
            <a:r>
              <a:rPr lang="ru-RU" altLang="uk-UA" sz="9600" dirty="0"/>
              <a:t>, </a:t>
            </a:r>
            <a:r>
              <a:rPr lang="ru-RU" altLang="uk-UA" sz="9600" dirty="0" err="1"/>
              <a:t>іспанська</a:t>
            </a:r>
            <a:r>
              <a:rPr lang="ru-RU" altLang="uk-UA" sz="9600" dirty="0"/>
              <a:t> </a:t>
            </a:r>
            <a:r>
              <a:rPr lang="ru-RU" altLang="uk-UA" sz="9600" dirty="0" err="1"/>
              <a:t>мова</a:t>
            </a:r>
            <a:r>
              <a:rPr lang="ru-RU" altLang="uk-UA" sz="9600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</a:t>
            </a:r>
            <a:r>
              <a:rPr lang="ru-RU" altLang="uk-UA" sz="9600" dirty="0" err="1"/>
              <a:t>біологія</a:t>
            </a:r>
            <a:r>
              <a:rPr lang="ru-RU" altLang="uk-UA" sz="9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</a:t>
            </a:r>
            <a:r>
              <a:rPr lang="ru-RU" altLang="uk-UA" sz="9600" dirty="0" err="1"/>
              <a:t>хімія</a:t>
            </a:r>
            <a:r>
              <a:rPr lang="ru-RU" altLang="uk-UA" sz="9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</a:t>
            </a:r>
            <a:r>
              <a:rPr lang="ru-RU" altLang="uk-UA" sz="9600" dirty="0" err="1"/>
              <a:t>фізика</a:t>
            </a:r>
            <a:r>
              <a:rPr lang="ru-RU" altLang="uk-UA" sz="9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uk-UA" sz="9600" dirty="0"/>
              <a:t> </a:t>
            </a:r>
            <a:r>
              <a:rPr lang="ru-RU" altLang="uk-UA" sz="9600" dirty="0" err="1"/>
              <a:t>географія</a:t>
            </a:r>
            <a:r>
              <a:rPr lang="ru-RU" altLang="uk-UA" sz="9600" dirty="0"/>
              <a:t>. </a:t>
            </a:r>
          </a:p>
          <a:p>
            <a:pPr marL="0" indent="0" algn="just">
              <a:buNone/>
            </a:pPr>
            <a:endParaRPr lang="en-US" altLang="uk-UA" sz="3600" b="1" dirty="0" smtClean="0"/>
          </a:p>
          <a:p>
            <a:pPr marL="0" indent="0" algn="just">
              <a:buNone/>
            </a:pPr>
            <a:r>
              <a:rPr lang="ru-RU" altLang="uk-UA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78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59" y="1245326"/>
            <a:ext cx="10868297" cy="54428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 eaLnBrk="1" hangingPunct="1">
              <a:buClrTx/>
              <a:buNone/>
              <a:defRPr/>
            </a:pPr>
            <a:endParaRPr lang="en-US" altLang="uk-UA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ClrTx/>
              <a:buNone/>
              <a:defRPr/>
            </a:pPr>
            <a:r>
              <a:rPr lang="uk-UA" altLang="uk-UA" dirty="0">
                <a:solidFill>
                  <a:srgbClr val="FF0000"/>
                </a:solidFill>
              </a:rPr>
              <a:t>	</a:t>
            </a:r>
            <a:r>
              <a:rPr lang="uk-UA" altLang="uk-UA" sz="2800" dirty="0" smtClean="0">
                <a:solidFill>
                  <a:schemeClr val="tx1"/>
                </a:solidFill>
              </a:rPr>
              <a:t>Учасникам ЗНО-2021,</a:t>
            </a:r>
            <a:r>
              <a:rPr lang="en-US" altLang="uk-UA" sz="2800" dirty="0" smtClean="0">
                <a:solidFill>
                  <a:schemeClr val="tx1"/>
                </a:solidFill>
              </a:rPr>
              <a:t> </a:t>
            </a:r>
            <a:r>
              <a:rPr lang="uk-UA" altLang="uk-UA" sz="2800" dirty="0" smtClean="0">
                <a:solidFill>
                  <a:schemeClr val="tx1"/>
                </a:solidFill>
              </a:rPr>
              <a:t>які бажають вступати до вищих учбових закладів, слід ознайомитись із </a:t>
            </a:r>
            <a:r>
              <a:rPr lang="uk-UA" altLang="uk-UA" sz="2800" b="1" u="sng" dirty="0" smtClean="0">
                <a:solidFill>
                  <a:schemeClr val="tx1"/>
                </a:solidFill>
              </a:rPr>
              <a:t>додатком 4</a:t>
            </a:r>
            <a:r>
              <a:rPr lang="uk-UA" altLang="uk-UA" sz="2800" dirty="0" smtClean="0">
                <a:solidFill>
                  <a:srgbClr val="FF0000"/>
                </a:solidFill>
              </a:rPr>
              <a:t> </a:t>
            </a:r>
            <a:r>
              <a:rPr lang="uk-UA" altLang="uk-UA" sz="2800" dirty="0" smtClean="0">
                <a:solidFill>
                  <a:schemeClr val="tx1"/>
                </a:solidFill>
              </a:rPr>
              <a:t>до </a:t>
            </a:r>
            <a:r>
              <a:rPr lang="uk-UA" altLang="uk-UA" sz="2800" b="1" dirty="0" smtClean="0">
                <a:solidFill>
                  <a:srgbClr val="FF0000"/>
                </a:solidFill>
              </a:rPr>
              <a:t>Умов прийому на навчання для здобуття вищої освіти в 2021 році</a:t>
            </a:r>
            <a:r>
              <a:rPr lang="uk-UA" altLang="uk-UA" sz="2800" dirty="0" smtClean="0">
                <a:solidFill>
                  <a:schemeClr val="tx1"/>
                </a:solidFill>
              </a:rPr>
              <a:t> (</a:t>
            </a:r>
            <a:r>
              <a:rPr lang="uk-UA" altLang="uk-UA" sz="2800" b="1" dirty="0" smtClean="0">
                <a:solidFill>
                  <a:schemeClr val="tx1"/>
                </a:solidFill>
              </a:rPr>
              <a:t>наказ МОН України від 15.10.2020 № 1274</a:t>
            </a:r>
            <a:r>
              <a:rPr lang="uk-UA" altLang="uk-UA" sz="2800" dirty="0" smtClean="0">
                <a:solidFill>
                  <a:schemeClr val="tx1"/>
                </a:solidFill>
              </a:rPr>
              <a:t>), де подано перелік конкурсних предметів за відповідними спеціальностями при вступі на основі загальної середньої освіти.</a:t>
            </a:r>
          </a:p>
          <a:p>
            <a:pPr marL="0" indent="0" algn="just" eaLnBrk="1" hangingPunct="1">
              <a:buClrTx/>
              <a:buNone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	Інформація, вказана у цьому додатку, допоможе випускникам</a:t>
            </a:r>
            <a:r>
              <a:rPr lang="en-US" altLang="uk-UA" sz="2800" dirty="0" smtClean="0">
                <a:solidFill>
                  <a:schemeClr val="tx1"/>
                </a:solidFill>
              </a:rPr>
              <a:t>-</a:t>
            </a:r>
            <a:r>
              <a:rPr lang="uk-UA" altLang="uk-UA" sz="2800" smtClean="0">
                <a:solidFill>
                  <a:schemeClr val="tx1"/>
                </a:solidFill>
              </a:rPr>
              <a:t>абітурієнтам </a:t>
            </a:r>
            <a:r>
              <a:rPr lang="uk-UA" altLang="uk-UA" sz="2800" dirty="0" smtClean="0">
                <a:solidFill>
                  <a:schemeClr val="tx1"/>
                </a:solidFill>
              </a:rPr>
              <a:t>зробити правильний вибір предметів для участі у ЗНО-202</a:t>
            </a:r>
            <a:r>
              <a:rPr lang="en-US" altLang="uk-UA" sz="2800" dirty="0" smtClean="0">
                <a:solidFill>
                  <a:schemeClr val="tx1"/>
                </a:solidFill>
              </a:rPr>
              <a:t>1</a:t>
            </a:r>
            <a:r>
              <a:rPr lang="uk-UA" altLang="uk-UA" sz="2800" dirty="0" smtClean="0">
                <a:solidFill>
                  <a:schemeClr val="tx1"/>
                </a:solidFill>
              </a:rPr>
              <a:t>.</a:t>
            </a:r>
            <a:endParaRPr lang="uk-UA" altLang="uk-UA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538" y="233185"/>
            <a:ext cx="10833462" cy="907638"/>
          </a:xfrm>
        </p:spPr>
        <p:txBody>
          <a:bodyPr>
            <a:normAutofit fontScale="90000"/>
          </a:bodyPr>
          <a:lstStyle/>
          <a:p>
            <a:r>
              <a:rPr lang="uk-UA" dirty="0"/>
              <a:t>Щ</a:t>
            </a:r>
            <a:r>
              <a:rPr lang="uk-UA" dirty="0" smtClean="0"/>
              <a:t>о важливо врахувати абітурієнту-випускнику?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79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967" y="1889037"/>
            <a:ext cx="7772400" cy="774700"/>
          </a:xfrm>
        </p:spPr>
        <p:txBody>
          <a:bodyPr>
            <a:noAutofit/>
          </a:bodyPr>
          <a:lstStyle/>
          <a:p>
            <a:pPr algn="ctr" eaLnBrk="1" hangingPunct="1"/>
            <a:endParaRPr lang="uk-UA" altLang="uk-UA" sz="8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967" y="1889037"/>
            <a:ext cx="7772400" cy="774700"/>
          </a:xfrm>
        </p:spPr>
        <p:txBody>
          <a:bodyPr>
            <a:noAutofit/>
          </a:bodyPr>
          <a:lstStyle/>
          <a:p>
            <a:pPr algn="ctr" eaLnBrk="1" hangingPunct="1"/>
            <a:endParaRPr lang="uk-UA" altLang="uk-UA" sz="8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4171"/>
            <a:ext cx="11617234" cy="6479178"/>
          </a:xfrm>
        </p:spPr>
      </p:pic>
    </p:spTree>
    <p:extLst>
      <p:ext uri="{BB962C8B-B14F-4D97-AF65-F5344CB8AC3E}">
        <p14:creationId xmlns:p14="http://schemas.microsoft.com/office/powerpoint/2010/main" val="30832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" y="0"/>
            <a:ext cx="1216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19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" y="0"/>
            <a:ext cx="121428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" y="0"/>
            <a:ext cx="121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789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47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3865" y="1191974"/>
            <a:ext cx="11212004" cy="5544105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Математику (завдання рівня стандарт) (150 хв.) </a:t>
            </a:r>
            <a:r>
              <a:rPr lang="uk-UA" sz="3200" dirty="0" smtClean="0"/>
              <a:t>слід обирати для проходження </a:t>
            </a:r>
            <a:r>
              <a:rPr lang="uk-UA" sz="3200" b="1" dirty="0" smtClean="0"/>
              <a:t>ДПА</a:t>
            </a:r>
            <a:r>
              <a:rPr lang="uk-UA" sz="3200" dirty="0" smtClean="0"/>
              <a:t> 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endParaRPr lang="uk-UA" sz="3200" dirty="0" smtClean="0"/>
          </a:p>
          <a:p>
            <a:r>
              <a:rPr lang="uk-UA" sz="3200" b="1" dirty="0" smtClean="0"/>
              <a:t>Математику профільного рівня (210 хв.) </a:t>
            </a:r>
            <a:r>
              <a:rPr lang="uk-UA" sz="3200" dirty="0" smtClean="0"/>
              <a:t>необхідно обрати для вступу до закладів вищої освіти. </a:t>
            </a:r>
            <a:endParaRPr lang="uk-UA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248823-1CC1-4AD0-AB69-A5FC3941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52400"/>
            <a:ext cx="11922033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         ЗНО/ДПА з  іноземної мови 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" y="1471749"/>
            <a:ext cx="113733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ru-RU" sz="3200" b="1" dirty="0" err="1" smtClean="0"/>
              <a:t>Запроваджено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дворівневі</a:t>
            </a:r>
            <a:r>
              <a:rPr lang="ru-RU" sz="3200" b="1" dirty="0" smtClean="0"/>
              <a:t> тести для </a:t>
            </a:r>
            <a:r>
              <a:rPr lang="ru-RU" sz="3200" b="1" dirty="0" err="1" smtClean="0"/>
              <a:t>складання</a:t>
            </a:r>
            <a:r>
              <a:rPr lang="ru-RU" sz="3200" b="1" dirty="0" smtClean="0"/>
              <a:t> ДПА з </a:t>
            </a:r>
            <a:r>
              <a:rPr lang="ru-RU" sz="3200" b="1" dirty="0" err="1" smtClean="0"/>
              <a:t>іноземної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мови</a:t>
            </a:r>
            <a:endParaRPr lang="ru-RU" sz="3200" b="1" dirty="0" smtClean="0"/>
          </a:p>
          <a:p>
            <a:pPr algn="just"/>
            <a:r>
              <a:rPr lang="ru-RU" sz="3200" dirty="0" smtClean="0"/>
              <a:t>	</a:t>
            </a:r>
            <a:r>
              <a:rPr lang="ru-RU" sz="3200" dirty="0" err="1" smtClean="0"/>
              <a:t>Випускники</a:t>
            </a:r>
            <a:r>
              <a:rPr lang="ru-RU" sz="3200" dirty="0" smtClean="0"/>
              <a:t> </a:t>
            </a:r>
            <a:r>
              <a:rPr lang="ru-RU" sz="3200" dirty="0"/>
              <a:t>2021 року, </a:t>
            </a:r>
            <a:r>
              <a:rPr lang="ru-RU" sz="3200" dirty="0" err="1"/>
              <a:t>яким</a:t>
            </a:r>
            <a:r>
              <a:rPr lang="ru-RU" sz="3200" dirty="0"/>
              <a:t> результат ЗНО </a:t>
            </a:r>
            <a:r>
              <a:rPr lang="ru-RU" sz="3200" dirty="0" smtClean="0"/>
              <a:t>з </a:t>
            </a:r>
            <a:r>
              <a:rPr lang="ru-RU" sz="3200" dirty="0" err="1" smtClean="0"/>
              <a:t>іноземної</a:t>
            </a:r>
            <a:r>
              <a:rPr lang="ru-RU" sz="3200" dirty="0" smtClean="0"/>
              <a:t> </a:t>
            </a:r>
            <a:r>
              <a:rPr lang="ru-RU" sz="3200" dirty="0" err="1"/>
              <a:t>мови</a:t>
            </a:r>
            <a:r>
              <a:rPr lang="ru-RU" sz="3200" dirty="0"/>
              <a:t> буде </a:t>
            </a:r>
            <a:r>
              <a:rPr lang="ru-RU" sz="3200" dirty="0" err="1"/>
              <a:t>зараховано</a:t>
            </a:r>
            <a:r>
              <a:rPr lang="ru-RU" sz="3200" dirty="0"/>
              <a:t> як результат </a:t>
            </a:r>
            <a:r>
              <a:rPr lang="ru-RU" sz="3200" dirty="0" smtClean="0"/>
              <a:t>ДПА</a:t>
            </a:r>
            <a:r>
              <a:rPr lang="ru-RU" sz="3200" dirty="0"/>
              <a:t>, </a:t>
            </a:r>
            <a:r>
              <a:rPr lang="ru-RU" sz="3200" dirty="0" err="1"/>
              <a:t>складають</a:t>
            </a:r>
            <a:r>
              <a:rPr lang="ru-RU" sz="3200" dirty="0"/>
              <a:t> </a:t>
            </a:r>
            <a:r>
              <a:rPr lang="ru-RU" sz="3200" dirty="0" err="1"/>
              <a:t>тестування</a:t>
            </a:r>
            <a:r>
              <a:rPr lang="ru-RU" sz="3200" dirty="0"/>
              <a:t> </a:t>
            </a:r>
            <a:r>
              <a:rPr lang="ru-RU" sz="3200" dirty="0" err="1"/>
              <a:t>відповідно</a:t>
            </a:r>
            <a:r>
              <a:rPr lang="ru-RU" sz="3200" dirty="0"/>
              <a:t> до </a:t>
            </a:r>
            <a:r>
              <a:rPr lang="ru-RU" sz="3200" dirty="0" err="1"/>
              <a:t>програми</a:t>
            </a:r>
            <a:r>
              <a:rPr lang="ru-RU" sz="3200" dirty="0"/>
              <a:t>, за </a:t>
            </a:r>
            <a:r>
              <a:rPr lang="ru-RU" sz="3200" dirty="0" err="1"/>
              <a:t>якою</a:t>
            </a:r>
            <a:r>
              <a:rPr lang="ru-RU" sz="3200" dirty="0"/>
              <a:t> вони </a:t>
            </a:r>
            <a:r>
              <a:rPr lang="ru-RU" sz="3200" dirty="0" err="1"/>
              <a:t>цей</a:t>
            </a:r>
            <a:r>
              <a:rPr lang="ru-RU" sz="3200" dirty="0"/>
              <a:t> предмет </a:t>
            </a:r>
            <a:r>
              <a:rPr lang="ru-RU" sz="3200" dirty="0" err="1"/>
              <a:t>вивчали</a:t>
            </a:r>
            <a:r>
              <a:rPr lang="ru-RU" sz="3200" dirty="0"/>
              <a:t>. </a:t>
            </a:r>
            <a:r>
              <a:rPr lang="ru-RU" sz="3200" dirty="0" err="1"/>
              <a:t>Це</a:t>
            </a:r>
            <a:r>
              <a:rPr lang="ru-RU" sz="3200" dirty="0"/>
              <a:t> 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програма</a:t>
            </a:r>
            <a:r>
              <a:rPr lang="ru-RU" sz="3200" dirty="0"/>
              <a:t> </a:t>
            </a:r>
            <a:r>
              <a:rPr lang="ru-RU" sz="3200" dirty="0" err="1"/>
              <a:t>рівня</a:t>
            </a:r>
            <a:r>
              <a:rPr lang="ru-RU" sz="3200" dirty="0"/>
              <a:t> стандарту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програма</a:t>
            </a:r>
            <a:r>
              <a:rPr lang="ru-RU" sz="3200" b="1" dirty="0"/>
              <a:t> </a:t>
            </a:r>
            <a:r>
              <a:rPr lang="ru-RU" sz="3200" b="1" dirty="0" err="1"/>
              <a:t>профільного</a:t>
            </a:r>
            <a:r>
              <a:rPr lang="ru-RU" sz="3200" b="1" dirty="0"/>
              <a:t> (</a:t>
            </a:r>
            <a:r>
              <a:rPr lang="ru-RU" sz="3200" b="1" dirty="0" err="1"/>
              <a:t>поглибленого</a:t>
            </a:r>
            <a:r>
              <a:rPr lang="ru-RU" sz="3200" b="1" dirty="0"/>
              <a:t>) </a:t>
            </a:r>
            <a:r>
              <a:rPr lang="ru-RU" sz="3200" b="1" dirty="0" err="1"/>
              <a:t>рівня</a:t>
            </a:r>
            <a:r>
              <a:rPr lang="ru-RU" sz="3200" dirty="0" smtClean="0"/>
              <a:t>.</a:t>
            </a:r>
            <a:endParaRPr lang="uk-UA" sz="3200" dirty="0" smtClean="0"/>
          </a:p>
          <a:p>
            <a:pPr algn="just"/>
            <a:r>
              <a:rPr lang="uk-UA" sz="2800" dirty="0" smtClean="0"/>
              <a:t>	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033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" y="5190"/>
            <a:ext cx="12133333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3474" y="539931"/>
            <a:ext cx="11129555" cy="60959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Нормативно-правова база:</a:t>
            </a:r>
          </a:p>
          <a:p>
            <a:endParaRPr lang="uk-UA" b="1" u="sng" dirty="0"/>
          </a:p>
          <a:p>
            <a:r>
              <a:rPr lang="uk-UA" b="1" u="sng" dirty="0">
                <a:solidFill>
                  <a:srgbClr val="FF0000"/>
                </a:solidFill>
              </a:rPr>
              <a:t>1. Постанова </a:t>
            </a:r>
            <a:r>
              <a:rPr lang="uk-UA" dirty="0"/>
              <a:t>Кабінету Міністрів України від 25.08.2004 №1095 </a:t>
            </a:r>
            <a:r>
              <a:rPr lang="uk-UA" b="1" dirty="0"/>
              <a:t>«Порядок проведення зовнішнього незалежного оцінювання та моніторингу якості освіти» </a:t>
            </a:r>
            <a:r>
              <a:rPr lang="uk-UA" dirty="0"/>
              <a:t>(в редакції постанови Кабінету Міністрів України від 08.07.2015 №533 зі змінами);</a:t>
            </a:r>
          </a:p>
          <a:p>
            <a:r>
              <a:rPr lang="uk-UA" b="1" dirty="0">
                <a:solidFill>
                  <a:srgbClr val="FF0000"/>
                </a:solidFill>
              </a:rPr>
              <a:t>2</a:t>
            </a:r>
            <a:r>
              <a:rPr lang="uk-UA" b="1" dirty="0"/>
              <a:t>. </a:t>
            </a:r>
            <a:r>
              <a:rPr lang="uk-UA" b="1" u="sng" dirty="0">
                <a:solidFill>
                  <a:srgbClr val="FF0000"/>
                </a:solidFill>
              </a:rPr>
              <a:t>Накази Міністерства освіти і науки України: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 від 15.10.2020 №1274 </a:t>
            </a:r>
            <a:r>
              <a:rPr lang="uk-UA" dirty="0"/>
              <a:t>«Про затвердження Умов прийому на навчання до закладів вищої освіти України у 2021 році»;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 від 20.09.2020 №1210 </a:t>
            </a:r>
            <a:r>
              <a:rPr lang="uk-UA" dirty="0"/>
              <a:t>«Про підготовку до проведення в 2021 році зовнішнього незалежного оцінювання результатів навчання, здобутих на основі повної загальної середньої освіти»;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 від 09.07.2019 №945 </a:t>
            </a:r>
            <a:r>
              <a:rPr lang="uk-UA" dirty="0"/>
              <a:t>«Деякі питання проведення в </a:t>
            </a:r>
            <a:r>
              <a:rPr lang="uk-UA" dirty="0" smtClean="0"/>
              <a:t>2021</a:t>
            </a:r>
            <a:r>
              <a:rPr lang="en-US" smtClean="0"/>
              <a:t> </a:t>
            </a:r>
            <a:r>
              <a:rPr lang="uk-UA" smtClean="0"/>
              <a:t>зовнішнього </a:t>
            </a:r>
            <a:r>
              <a:rPr lang="uk-UA" dirty="0"/>
              <a:t>незалежного оцінювання результатів навчання, здобутих на основі повної загальної середньої освіти»;</a:t>
            </a:r>
            <a:endParaRPr lang="en-US" b="1" dirty="0"/>
          </a:p>
          <a:p>
            <a:r>
              <a:rPr lang="uk-UA" b="1" u="sng" dirty="0">
                <a:solidFill>
                  <a:srgbClr val="FF0000"/>
                </a:solidFill>
              </a:rPr>
              <a:t>3. Накази Українського центру оцінювання якості освіти: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15.10.2020 №170 </a:t>
            </a:r>
            <a:r>
              <a:rPr lang="uk-UA" dirty="0"/>
              <a:t>«Про затвердження Критеріїв оцінювання завдань відкритої форми сертифікаційних робіт зовнішнього незалежного оцінювання 2021 року»;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16.10.2020 №171 </a:t>
            </a:r>
            <a:r>
              <a:rPr lang="uk-UA" dirty="0"/>
              <a:t>«Про затвердження Загальних характеристик сертифікаційних робіт зовнішнього незалежного оцінювання 2021 року»;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08.10.2020 №163 </a:t>
            </a:r>
            <a:r>
              <a:rPr lang="uk-UA" dirty="0"/>
              <a:t>«Про проведення пробного зовнішнього незалежного оцінювання в 2021 році»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9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248823-1CC1-4AD0-AB69-A5FC3941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52400"/>
            <a:ext cx="11922033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         ЗНО/ДПА з історії України 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" y="1471749"/>
            <a:ext cx="113733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altLang="uk-UA" sz="2800" b="1" dirty="0">
                <a:solidFill>
                  <a:srgbClr val="FF0000"/>
                </a:solidFill>
              </a:rPr>
              <a:t>	</a:t>
            </a:r>
            <a:r>
              <a:rPr lang="uk-UA" altLang="uk-UA" sz="3600" dirty="0"/>
              <a:t>Учасники  ЗНО, які </a:t>
            </a:r>
            <a:r>
              <a:rPr lang="uk-UA" altLang="uk-UA" sz="3600" dirty="0" err="1"/>
              <a:t>оберуть</a:t>
            </a:r>
            <a:r>
              <a:rPr lang="uk-UA" altLang="uk-UA" sz="3600" dirty="0"/>
              <a:t> історію України як ДПА, здаватимуть тест за період ХХ початок ХХІ </a:t>
            </a:r>
            <a:r>
              <a:rPr lang="uk-UA" altLang="uk-UA" sz="3600" dirty="0" smtClean="0"/>
              <a:t>століття і </a:t>
            </a:r>
            <a:r>
              <a:rPr lang="uk-UA" altLang="uk-UA" sz="3600" dirty="0"/>
              <a:t>будуть оцінені за шкалою 1-12 балів (ДПА</a:t>
            </a:r>
            <a:r>
              <a:rPr lang="uk-UA" altLang="uk-UA" sz="3600" dirty="0" smtClean="0"/>
              <a:t>).</a:t>
            </a:r>
          </a:p>
          <a:p>
            <a:pPr algn="just"/>
            <a:r>
              <a:rPr lang="uk-UA" sz="3600" dirty="0" smtClean="0"/>
              <a:t>	Результат </a:t>
            </a:r>
            <a:r>
              <a:rPr lang="uk-UA" sz="3600" dirty="0"/>
              <a:t>виконання </a:t>
            </a:r>
            <a:r>
              <a:rPr lang="uk-UA" sz="3600" dirty="0" smtClean="0"/>
              <a:t>усіх завдань тестового зошита буде оцінений у шкалі від 100 до 200 балів як результат ЗНО.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4160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" y="0"/>
            <a:ext cx="12156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54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B5F44-19BA-4D96-B352-D8B5A24E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5" y="624109"/>
            <a:ext cx="9884818" cy="573314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	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	Тестові матеріали для ЗНО з </a:t>
            </a:r>
            <a:br>
              <a:rPr lang="uk-UA" dirty="0" smtClean="0"/>
            </a:br>
            <a:r>
              <a:rPr lang="uk-UA" dirty="0" smtClean="0"/>
              <a:t>історії України, математики, біології, географії, фізики, хімії будуть перекладені кримськотатарською, молдовською, польською, російською, румунською, угорською мовами.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50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B5F44-19BA-4D96-B352-D8B5A24E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1" y="624109"/>
            <a:ext cx="10603092" cy="573314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	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	</a:t>
            </a:r>
            <a:r>
              <a:rPr lang="uk-UA" sz="4000" dirty="0" smtClean="0"/>
              <a:t>Для участі в конкурсі на навчання у заклади вищої освіти України абітурієнти зможуть подати </a:t>
            </a:r>
            <a:r>
              <a:rPr lang="uk-UA" sz="4000" b="1" dirty="0" smtClean="0">
                <a:solidFill>
                  <a:srgbClr val="FF0000"/>
                </a:solidFill>
              </a:rPr>
              <a:t>Сертифікат ЗНО 2018, 2019, 2020 та 2021 </a:t>
            </a:r>
            <a:r>
              <a:rPr lang="uk-UA" sz="4000" dirty="0" smtClean="0"/>
              <a:t>років (у різних комбінаціях) (</a:t>
            </a:r>
            <a:r>
              <a:rPr lang="uk-UA" sz="4000" b="1" dirty="0" smtClean="0"/>
              <a:t>р. </a:t>
            </a:r>
            <a:r>
              <a:rPr lang="en-US" sz="4000" b="1" dirty="0" smtClean="0"/>
              <a:t>VII </a:t>
            </a:r>
            <a:r>
              <a:rPr lang="uk-UA" sz="4000" b="1" dirty="0" smtClean="0"/>
              <a:t>Умов прийому</a:t>
            </a:r>
            <a:r>
              <a:rPr lang="uk-UA" sz="4000" dirty="0" smtClean="0"/>
              <a:t>).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6887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B5F44-19BA-4D96-B352-D8B5A24E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5" y="624109"/>
            <a:ext cx="9884818" cy="573314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	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	</a:t>
            </a:r>
            <a:r>
              <a:rPr lang="uk-UA" sz="4000" dirty="0" smtClean="0"/>
              <a:t>Абітурієнти матимуть право подати </a:t>
            </a:r>
            <a:r>
              <a:rPr lang="uk-UA" sz="4000" b="1" dirty="0" smtClean="0">
                <a:solidFill>
                  <a:srgbClr val="FF0000"/>
                </a:solidFill>
              </a:rPr>
              <a:t>до п’яти заяв </a:t>
            </a:r>
            <a:r>
              <a:rPr lang="uk-UA" sz="4000" dirty="0" smtClean="0"/>
              <a:t>(на місця </a:t>
            </a:r>
            <a:r>
              <a:rPr lang="uk-UA" sz="4000" i="1" u="sng" dirty="0" smtClean="0"/>
              <a:t>державного та регіонального замовлення</a:t>
            </a:r>
            <a:r>
              <a:rPr lang="uk-UA" sz="4000" dirty="0" smtClean="0"/>
              <a:t>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(</a:t>
            </a:r>
            <a:r>
              <a:rPr lang="uk-UA" sz="4000" b="1" dirty="0" smtClean="0"/>
              <a:t>пункт.1 р.</a:t>
            </a:r>
            <a:r>
              <a:rPr lang="en-US" sz="4000" b="1" dirty="0" smtClean="0"/>
              <a:t>VI </a:t>
            </a:r>
            <a:r>
              <a:rPr lang="uk-UA" sz="4000" b="1" dirty="0" smtClean="0"/>
              <a:t>Умов прийому</a:t>
            </a:r>
            <a:r>
              <a:rPr lang="uk-UA" sz="4000" dirty="0" smtClean="0"/>
              <a:t>).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894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B5F44-19BA-4D96-B352-D8B5A24E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5" y="624109"/>
            <a:ext cx="9884818" cy="573314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	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	</a:t>
            </a:r>
            <a:r>
              <a:rPr lang="uk-UA" sz="4400" dirty="0" smtClean="0"/>
              <a:t>Обмежено до </a:t>
            </a:r>
            <a:r>
              <a:rPr lang="uk-UA" sz="4400" b="1" dirty="0" smtClean="0">
                <a:solidFill>
                  <a:srgbClr val="FF0000"/>
                </a:solidFill>
              </a:rPr>
              <a:t>30</a:t>
            </a:r>
            <a:r>
              <a:rPr lang="uk-UA" sz="4400" dirty="0" smtClean="0"/>
              <a:t> кількість </a:t>
            </a:r>
            <a:r>
              <a:rPr lang="uk-UA" sz="4400" b="1" dirty="0" smtClean="0">
                <a:solidFill>
                  <a:srgbClr val="FF0000"/>
                </a:solidFill>
              </a:rPr>
              <a:t>заяв</a:t>
            </a:r>
            <a:r>
              <a:rPr lang="uk-UA" sz="4400" dirty="0" smtClean="0"/>
              <a:t>, які </a:t>
            </a:r>
            <a:r>
              <a:rPr lang="uk-UA" sz="4400" dirty="0"/>
              <a:t>а</a:t>
            </a:r>
            <a:r>
              <a:rPr lang="uk-UA" sz="4400" dirty="0" smtClean="0"/>
              <a:t>бітурієнти можуть подати на навчання </a:t>
            </a:r>
            <a:r>
              <a:rPr lang="uk-UA" sz="4400" b="1" dirty="0" smtClean="0">
                <a:solidFill>
                  <a:srgbClr val="FF0000"/>
                </a:solidFill>
              </a:rPr>
              <a:t>за контрактом</a:t>
            </a:r>
            <a:r>
              <a:rPr lang="uk-UA" sz="4400" dirty="0" smtClean="0"/>
              <a:t>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609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 descr="Результат пошуку зображень за запитом &quot;знак питання картинки&quot;"/>
          <p:cNvSpPr>
            <a:spLocks noChangeAspect="1" noChangeArrowheads="1"/>
          </p:cNvSpPr>
          <p:nvPr/>
        </p:nvSpPr>
        <p:spPr bwMode="auto">
          <a:xfrm>
            <a:off x="5954714" y="3276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/>
          </a:p>
        </p:txBody>
      </p:sp>
      <p:sp>
        <p:nvSpPr>
          <p:cNvPr id="40965" name="AutoShape 5" descr="Результат пошуку зображень за запитом &quot;знак питання картинки&quot;"/>
          <p:cNvSpPr>
            <a:spLocks noChangeAspect="1" noChangeArrowheads="1"/>
          </p:cNvSpPr>
          <p:nvPr/>
        </p:nvSpPr>
        <p:spPr bwMode="auto">
          <a:xfrm>
            <a:off x="5954714" y="3276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7CD02C-3DB5-4163-B282-562224A35374}"/>
              </a:ext>
            </a:extLst>
          </p:cNvPr>
          <p:cNvSpPr txBox="1"/>
          <p:nvPr/>
        </p:nvSpPr>
        <p:spPr>
          <a:xfrm>
            <a:off x="548640" y="2614880"/>
            <a:ext cx="11547566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Дякуємо за увагу! </a:t>
            </a:r>
            <a:r>
              <a:rPr lang="uk-UA" sz="8000" dirty="0">
                <a:sym typeface="Wingdings" panose="05000000000000000000" pitchFamily="2" charset="2"/>
              </a:rPr>
              <a:t> 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569678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A877DED6-8969-4995-80DC-683CA8E572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1" y="260351"/>
            <a:ext cx="7078663" cy="720725"/>
          </a:xfrm>
        </p:spPr>
        <p:txBody>
          <a:bodyPr anchor="ctr"/>
          <a:lstStyle/>
          <a:p>
            <a:pPr eaLnBrk="1" hangingPunct="1"/>
            <a:r>
              <a:rPr lang="ru-RU" altLang="uk-UA" sz="4000" b="1" dirty="0" err="1" smtClean="0">
                <a:solidFill>
                  <a:srgbClr val="002060"/>
                </a:solidFill>
              </a:rPr>
              <a:t>Терміни</a:t>
            </a:r>
            <a:r>
              <a:rPr lang="ru-RU" altLang="uk-UA" sz="4000" b="1" dirty="0" smtClean="0">
                <a:solidFill>
                  <a:srgbClr val="002060"/>
                </a:solidFill>
              </a:rPr>
              <a:t> ЗНО-2021</a:t>
            </a:r>
            <a:endParaRPr lang="ru-RU" altLang="uk-UA" sz="4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4629" y="1597730"/>
            <a:ext cx="9440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400" b="1" u="sng" dirty="0">
                <a:solidFill>
                  <a:srgbClr val="FF0000"/>
                </a:solidFill>
              </a:rPr>
              <a:t>Пробне ЗНО: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rgbClr val="0070C0"/>
                </a:solidFill>
              </a:rPr>
              <a:t>05-19 січня 2021 р. </a:t>
            </a:r>
            <a:r>
              <a:rPr lang="uk-UA" altLang="uk-UA" sz="2400" dirty="0"/>
              <a:t>– реєстрація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rgbClr val="0070C0"/>
                </a:solidFill>
              </a:rPr>
              <a:t>10 квітня 2021 р. </a:t>
            </a:r>
            <a:r>
              <a:rPr lang="uk-UA" altLang="uk-UA" sz="2400" dirty="0"/>
              <a:t>– день проведення</a:t>
            </a:r>
          </a:p>
          <a:p>
            <a:pPr algn="ctr">
              <a:buNone/>
            </a:pPr>
            <a:r>
              <a:rPr lang="uk-UA" altLang="uk-UA" sz="2400" b="1" u="sng" dirty="0">
                <a:solidFill>
                  <a:srgbClr val="FF0000"/>
                </a:solidFill>
              </a:rPr>
              <a:t>Основна сесія: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rgbClr val="0070C0"/>
                </a:solidFill>
              </a:rPr>
              <a:t>01 лютого-05 березня 2021 р. </a:t>
            </a:r>
            <a:r>
              <a:rPr lang="uk-UA" altLang="uk-UA" sz="2400" dirty="0"/>
              <a:t>– реєстрація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rgbClr val="0070C0"/>
                </a:solidFill>
              </a:rPr>
              <a:t>21 травня-15 червня 2021р. </a:t>
            </a:r>
            <a:r>
              <a:rPr lang="uk-UA" altLang="uk-UA" sz="2400" dirty="0"/>
              <a:t>– основна сесія </a:t>
            </a:r>
          </a:p>
          <a:p>
            <a:pPr algn="ctr">
              <a:buNone/>
            </a:pPr>
            <a:r>
              <a:rPr lang="uk-UA" altLang="uk-UA" sz="2400" b="1" u="sng" dirty="0">
                <a:solidFill>
                  <a:srgbClr val="FF0000"/>
                </a:solidFill>
              </a:rPr>
              <a:t>Додаткова сесія: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uk-UA" sz="2400" b="1" dirty="0">
                <a:solidFill>
                  <a:srgbClr val="0070C0"/>
                </a:solidFill>
              </a:rPr>
              <a:t>06</a:t>
            </a:r>
            <a:r>
              <a:rPr lang="uk-UA" altLang="uk-UA" sz="2400" b="1" dirty="0">
                <a:solidFill>
                  <a:srgbClr val="0070C0"/>
                </a:solidFill>
              </a:rPr>
              <a:t> травня-18 травня 2021 р. </a:t>
            </a:r>
            <a:r>
              <a:rPr lang="uk-UA" altLang="uk-UA" sz="2400" dirty="0"/>
              <a:t>- реєстрація </a:t>
            </a:r>
            <a:endParaRPr lang="en-US" altLang="uk-UA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rgbClr val="0070C0"/>
                </a:solidFill>
              </a:rPr>
              <a:t>29 червня-16 липня 2021 р. </a:t>
            </a:r>
            <a:r>
              <a:rPr lang="uk-UA" altLang="uk-UA" sz="2400" dirty="0"/>
              <a:t>– період проведення </a:t>
            </a:r>
          </a:p>
          <a:p>
            <a:pPr algn="ctr">
              <a:buNone/>
            </a:pPr>
            <a:r>
              <a:rPr lang="uk-UA" altLang="uk-UA" sz="2400" b="1" u="sng" dirty="0">
                <a:solidFill>
                  <a:srgbClr val="FF0000"/>
                </a:solidFill>
              </a:rPr>
              <a:t>Результати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rgbClr val="0070C0"/>
                </a:solidFill>
              </a:rPr>
              <a:t>ОСНОВНА СЕСІЯ </a:t>
            </a:r>
            <a:r>
              <a:rPr lang="uk-UA" altLang="uk-UA" sz="2400" dirty="0"/>
              <a:t>– 04, 18, 22, 25, 30 червня </a:t>
            </a:r>
            <a:endParaRPr lang="en-US" altLang="uk-UA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rgbClr val="0070C0"/>
                </a:solidFill>
              </a:rPr>
              <a:t>ДОДАТКОВА СЕСІЯ </a:t>
            </a:r>
            <a:r>
              <a:rPr lang="uk-UA" altLang="uk-UA" sz="2400" dirty="0"/>
              <a:t>–  не пізніше 23 липня</a:t>
            </a:r>
          </a:p>
        </p:txBody>
      </p:sp>
    </p:spTree>
    <p:extLst>
      <p:ext uri="{BB962C8B-B14F-4D97-AF65-F5344CB8AC3E}">
        <p14:creationId xmlns:p14="http://schemas.microsoft.com/office/powerpoint/2010/main" val="8231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280161"/>
            <a:ext cx="11756571" cy="46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A877DED6-8969-4995-80DC-683CA8E572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6387" y="583474"/>
            <a:ext cx="11695613" cy="6274526"/>
          </a:xfrm>
        </p:spPr>
        <p:txBody>
          <a:bodyPr anchor="ctr">
            <a:normAutofit fontScale="90000"/>
          </a:bodyPr>
          <a:lstStyle/>
          <a:p>
            <a:r>
              <a:rPr lang="en-US" altLang="uk-UA" sz="3100" b="1" dirty="0" smtClean="0"/>
              <a:t>                    </a:t>
            </a:r>
            <a:r>
              <a:rPr lang="uk-UA" altLang="uk-UA" sz="3100" b="1" dirty="0" smtClean="0"/>
              <a:t/>
            </a:r>
            <a:br>
              <a:rPr lang="uk-UA" altLang="uk-UA" sz="31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>	</a:t>
            </a:r>
            <a:r>
              <a:rPr lang="en-US" sz="3100" dirty="0" smtClean="0"/>
              <a:t>      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2900" dirty="0" smtClean="0"/>
              <a:t>	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smtClean="0">
                <a:solidFill>
                  <a:srgbClr val="FF0000"/>
                </a:solidFill>
              </a:rPr>
              <a:t>                 До </a:t>
            </a:r>
            <a:r>
              <a:rPr lang="ru-RU" altLang="uk-UA" sz="2800" b="1" dirty="0" err="1">
                <a:solidFill>
                  <a:srgbClr val="FF0000"/>
                </a:solidFill>
              </a:rPr>
              <a:t>уваги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учасників</a:t>
            </a:r>
            <a:r>
              <a:rPr lang="ru-RU" altLang="uk-UA" sz="2800" b="1" dirty="0">
                <a:solidFill>
                  <a:srgbClr val="FF0000"/>
                </a:solidFill>
              </a:rPr>
              <a:t> пробного ЗНО-2021!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900" dirty="0" smtClean="0"/>
              <a:t>З огляду на епідеміологічні загрози у 2021 році кожний учасник зможе вибрати </a:t>
            </a:r>
            <a:r>
              <a:rPr lang="uk-UA" sz="2900" b="1" i="1" u="sng" dirty="0" smtClean="0"/>
              <a:t>лише </a:t>
            </a:r>
            <a:r>
              <a:rPr lang="uk-UA" sz="2900" b="1" i="1" u="sng" dirty="0" smtClean="0">
                <a:solidFill>
                  <a:srgbClr val="FF0000"/>
                </a:solidFill>
              </a:rPr>
              <a:t>один</a:t>
            </a:r>
            <a:r>
              <a:rPr lang="uk-UA" sz="2900" b="1" i="1" u="sng" dirty="0" smtClean="0"/>
              <a:t> предмет</a:t>
            </a:r>
            <a:r>
              <a:rPr lang="uk-UA" sz="2900" dirty="0" smtClean="0"/>
              <a:t> для проходження пробного ЗНО — українську мову, українську мову і літературу, історію України, математику, біологію, географію, фізику, хімію, або іноземну мову (англійську, іспанську, німецьку або французьку).</a:t>
            </a:r>
            <a:br>
              <a:rPr lang="uk-UA" sz="2900" dirty="0" smtClean="0"/>
            </a:br>
            <a:r>
              <a:rPr lang="uk-UA" sz="2900" dirty="0" smtClean="0"/>
              <a:t>	Окрім участі в пробному ЗНО з одного з навчальних предметів, кожному зареєстрованому учаснику буде надано право додатково завантажити тестові зошити з усіх навчальних предметів та пройти тестування вдома.</a:t>
            </a:r>
            <a:r>
              <a:rPr lang="ru-RU" sz="2900" dirty="0" smtClean="0"/>
              <a:t> </a:t>
            </a:r>
            <a:br>
              <a:rPr lang="ru-RU" sz="2900" dirty="0" smtClean="0"/>
            </a:br>
            <a:r>
              <a:rPr lang="ru-RU" sz="2900" dirty="0" smtClean="0"/>
              <a:t>	</a:t>
            </a:r>
            <a:r>
              <a:rPr lang="uk-UA" dirty="0"/>
              <a:t/>
            </a:r>
            <a:br>
              <a:rPr lang="uk-UA" dirty="0"/>
            </a:br>
            <a:r>
              <a:rPr lang="en-US" altLang="uk-UA" sz="4000" b="1" dirty="0" smtClean="0"/>
              <a:t/>
            </a:r>
            <a:br>
              <a:rPr lang="en-US" altLang="uk-UA" sz="4000" b="1" dirty="0" smtClean="0"/>
            </a:br>
            <a:endParaRPr lang="ru-RU" alt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7568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732" y="1177579"/>
            <a:ext cx="10441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u="sng" dirty="0" smtClean="0">
                <a:solidFill>
                  <a:srgbClr val="FF0000"/>
                </a:solidFill>
              </a:rPr>
              <a:t>	Зареєструватись</a:t>
            </a:r>
            <a:r>
              <a:rPr lang="uk-UA" sz="2600" dirty="0" smtClean="0"/>
              <a:t> </a:t>
            </a:r>
            <a:r>
              <a:rPr lang="uk-UA" sz="2600" dirty="0"/>
              <a:t>кожен учасник пробного зможе </a:t>
            </a:r>
            <a:r>
              <a:rPr lang="uk-UA" sz="2600" b="1" u="sng" dirty="0"/>
              <a:t>самостійно</a:t>
            </a:r>
            <a:r>
              <a:rPr lang="uk-UA" sz="2600" b="1" u="sng" dirty="0">
                <a:solidFill>
                  <a:srgbClr val="FF0000"/>
                </a:solidFill>
              </a:rPr>
              <a:t> через </a:t>
            </a:r>
            <a:r>
              <a:rPr lang="uk-UA" sz="2600" b="1" u="sng" dirty="0"/>
              <a:t>мережу</a:t>
            </a:r>
            <a:r>
              <a:rPr lang="uk-UA" sz="2600" b="1" u="sng" dirty="0">
                <a:solidFill>
                  <a:srgbClr val="FF0000"/>
                </a:solidFill>
              </a:rPr>
              <a:t> </a:t>
            </a:r>
            <a:r>
              <a:rPr lang="en-US" sz="2600" b="1" u="sng" dirty="0">
                <a:solidFill>
                  <a:srgbClr val="FF0000"/>
                </a:solidFill>
              </a:rPr>
              <a:t>Internet </a:t>
            </a:r>
            <a:r>
              <a:rPr lang="uk-UA" sz="2600" dirty="0"/>
              <a:t>на сайті Львівського регіонального центру оцінювання якості освіти </a:t>
            </a:r>
            <a:r>
              <a:rPr lang="en-US" sz="2600" b="1" u="sng" dirty="0"/>
              <a:t>www.lv.testportal.gov.ua</a:t>
            </a:r>
            <a:r>
              <a:rPr lang="uk-UA" sz="2600" b="1" u="sng" dirty="0"/>
              <a:t> </a:t>
            </a:r>
          </a:p>
          <a:p>
            <a:pPr algn="just"/>
            <a:r>
              <a:rPr lang="uk-UA" sz="2600" dirty="0"/>
              <a:t>	Для всіх зареєстрованих учасників пробного ЗНО будуть створені </a:t>
            </a:r>
            <a:r>
              <a:rPr lang="uk-UA" sz="2600" b="1" u="sng" dirty="0"/>
              <a:t>інформаційні сторінки</a:t>
            </a:r>
            <a:r>
              <a:rPr lang="uk-UA" sz="2600" dirty="0"/>
              <a:t>, </a:t>
            </a:r>
          </a:p>
          <a:p>
            <a:pPr algn="just"/>
            <a:r>
              <a:rPr lang="uk-UA" sz="2600" dirty="0"/>
              <a:t>на яких </a:t>
            </a:r>
            <a:r>
              <a:rPr lang="uk-UA" sz="2600" u="sng" dirty="0"/>
              <a:t>після 25 березня</a:t>
            </a:r>
            <a:r>
              <a:rPr lang="uk-UA" sz="2600" b="1" dirty="0"/>
              <a:t> </a:t>
            </a:r>
            <a:r>
              <a:rPr lang="uk-UA" sz="2600" dirty="0"/>
              <a:t>розміщуватиметься інформація: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600" dirty="0"/>
              <a:t>про час і місце проходження пробного ЗНО, а згодом –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600" dirty="0"/>
              <a:t>про результати проходження тестування.</a:t>
            </a:r>
          </a:p>
          <a:p>
            <a:pPr algn="just"/>
            <a:r>
              <a:rPr lang="uk-UA" sz="2600" u="sng" dirty="0" smtClean="0"/>
              <a:t>	Для </a:t>
            </a:r>
            <a:r>
              <a:rPr lang="uk-UA" sz="2600" u="sng" dirty="0"/>
              <a:t>отримання результатів </a:t>
            </a:r>
            <a:r>
              <a:rPr lang="uk-UA" sz="2600" dirty="0"/>
              <a:t>пробного ЗНО кожному </a:t>
            </a:r>
            <a:r>
              <a:rPr lang="uk-UA" sz="2600" u="sng" dirty="0"/>
              <a:t>учаснику</a:t>
            </a:r>
            <a:r>
              <a:rPr lang="uk-UA" sz="2600" dirty="0"/>
              <a:t> </a:t>
            </a:r>
            <a:r>
              <a:rPr lang="uk-UA" sz="2600" u="sng" dirty="0"/>
              <a:t>потрібно</a:t>
            </a:r>
            <a:r>
              <a:rPr lang="uk-UA" sz="2600" dirty="0"/>
              <a:t> буде </a:t>
            </a:r>
            <a:r>
              <a:rPr lang="uk-UA" sz="2600" u="sng" dirty="0"/>
              <a:t>занести</a:t>
            </a:r>
            <a:r>
              <a:rPr lang="uk-UA" sz="2600" dirty="0"/>
              <a:t> свої </a:t>
            </a:r>
            <a:r>
              <a:rPr lang="uk-UA" sz="2600" u="sng" dirty="0"/>
              <a:t>відповід</a:t>
            </a:r>
            <a:r>
              <a:rPr lang="uk-UA" sz="2600" dirty="0"/>
              <a:t>і </a:t>
            </a:r>
            <a:r>
              <a:rPr lang="uk-UA" sz="2600" u="sng" dirty="0"/>
              <a:t>до спеціального сервісу</a:t>
            </a:r>
            <a:r>
              <a:rPr lang="uk-UA" sz="2600" dirty="0"/>
              <a:t> </a:t>
            </a:r>
            <a:r>
              <a:rPr lang="uk-UA" sz="2600" dirty="0" smtClean="0"/>
              <a:t>сайту Львівського РЦОЯО.</a:t>
            </a:r>
            <a:endParaRPr lang="uk-UA" sz="2600" dirty="0"/>
          </a:p>
          <a:p>
            <a:pPr algn="just"/>
            <a:r>
              <a:rPr lang="uk-UA" sz="2600" dirty="0"/>
              <a:t>Результати тестувань будуть оприлюднені на інформаційних сторінках учасників.</a:t>
            </a:r>
          </a:p>
        </p:txBody>
      </p:sp>
    </p:spTree>
    <p:extLst>
      <p:ext uri="{BB962C8B-B14F-4D97-AF65-F5344CB8AC3E}">
        <p14:creationId xmlns:p14="http://schemas.microsoft.com/office/powerpoint/2010/main" val="42578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8F0D272A-74E4-4346-A320-84FC51B1FA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02377" y="477625"/>
            <a:ext cx="9335589" cy="28142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	</a:t>
            </a:r>
            <a:r>
              <a:rPr lang="uk-UA" sz="6000" b="1" u="sng" dirty="0" smtClean="0">
                <a:solidFill>
                  <a:srgbClr val="FF0000"/>
                </a:solidFill>
              </a:rPr>
              <a:t>Підготовка до Пробного ЗНО </a:t>
            </a:r>
            <a:endParaRPr lang="uk-UA" sz="6000" dirty="0"/>
          </a:p>
          <a:p>
            <a:pPr marL="0" indent="0" algn="just"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На сайті Львівського РЦОЯО </a:t>
            </a:r>
            <a:r>
              <a:rPr lang="en-US" sz="3600" b="1" u="sng" dirty="0" smtClean="0">
                <a:solidFill>
                  <a:srgbClr val="FF0000"/>
                </a:solidFill>
              </a:rPr>
              <a:t>www.lv.testportal.gov.ua</a:t>
            </a:r>
            <a:r>
              <a:rPr lang="uk-UA" sz="3600" b="1" u="sng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оновлене</a:t>
            </a:r>
            <a:r>
              <a:rPr lang="uk-UA" sz="3600" dirty="0" smtClean="0">
                <a:solidFill>
                  <a:srgbClr val="FF0000"/>
                </a:solidFill>
              </a:rPr>
              <a:t> ТРЕНУВАЛЬНЕ онлайн тестування </a:t>
            </a:r>
            <a:r>
              <a:rPr lang="uk-UA" sz="3600" dirty="0" smtClean="0">
                <a:solidFill>
                  <a:schemeClr val="tx1"/>
                </a:solidFill>
              </a:rPr>
              <a:t>(це тестові завдання попередніх років, укладені тематично,</a:t>
            </a:r>
            <a:r>
              <a:rPr lang="uk-UA" sz="3600" dirty="0" smtClean="0">
                <a:solidFill>
                  <a:srgbClr val="FF0000"/>
                </a:solidFill>
              </a:rPr>
              <a:t> участь у тренувальному онлайн тестуванні безкоштовна), </a:t>
            </a:r>
            <a:r>
              <a:rPr lang="uk-UA" sz="3600" dirty="0" smtClean="0">
                <a:solidFill>
                  <a:schemeClr val="tx1"/>
                </a:solidFill>
              </a:rPr>
              <a:t>також доступні інші  матеріали</a:t>
            </a:r>
            <a:r>
              <a:rPr lang="uk-UA" sz="36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uk-UA" sz="3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altLang="uk-UA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29" y="3631475"/>
            <a:ext cx="5532876" cy="29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5113</TotalTime>
  <Words>436</Words>
  <Application>Microsoft Office PowerPoint</Application>
  <PresentationFormat>Широкоэкранный</PresentationFormat>
  <Paragraphs>102</Paragraphs>
  <Slides>36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</vt:lpstr>
      <vt:lpstr>Wingdings 3</vt:lpstr>
      <vt:lpstr>Віхоть</vt:lpstr>
      <vt:lpstr>Презентация PowerPoint</vt:lpstr>
      <vt:lpstr>Презентация PowerPoint</vt:lpstr>
      <vt:lpstr>Презентация PowerPoint</vt:lpstr>
      <vt:lpstr>Терміни ЗНО-2021</vt:lpstr>
      <vt:lpstr>Презентация PowerPoint</vt:lpstr>
      <vt:lpstr>                                                 До уваги учасників пробного ЗНО-2021!   З огляду на епідеміологічні загрози у 2021 році кожний учасник зможе вибрати лише один предмет для проходження пробного ЗНО — українську мову, українську мову і літературу, історію України, математику, біологію, географію, фізику, хімію, або іноземну мову (англійську, іспанську, німецьку або французьку).  Окрім участі в пробному ЗНО з одного з навчальних предметів, кожному зареєстрованому учаснику буде надано право додатково завантажити тестові зошити з усіх навчальних предметів та пройти тестування вдома.     </vt:lpstr>
      <vt:lpstr>Презентация PowerPoint</vt:lpstr>
      <vt:lpstr>Презентация PowerPoint</vt:lpstr>
      <vt:lpstr>Презентация PowerPoint</vt:lpstr>
      <vt:lpstr>Основна сесія ЗНО-ДПА 2021</vt:lpstr>
      <vt:lpstr>Наказ МОН №1210 від 20.09.2020р. «Про підготовку до проведення в 2021 році зовнішнього незалежного оцінювання результатів навчання, здобутих на основі повної загальної середньої освіти»</vt:lpstr>
      <vt:lpstr>Особливості ЗНО-ДПА 2021</vt:lpstr>
      <vt:lpstr>Презентация PowerPoint</vt:lpstr>
      <vt:lpstr>НОВАЦІЇ ЗНО-2021</vt:lpstr>
      <vt:lpstr>До яких нововведень слід готуватися випускникам та абітурієнтам 2021?</vt:lpstr>
      <vt:lpstr>Що важливо врахувати абітурієнту-випускнику?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ЗНО/ДПА з  іноземної мови  </vt:lpstr>
      <vt:lpstr>Презентация PowerPoint</vt:lpstr>
      <vt:lpstr>          ЗНО/ДПА з історії України  </vt:lpstr>
      <vt:lpstr>Презентация PowerPoint</vt:lpstr>
      <vt:lpstr>    Тестові матеріали для ЗНО з  історії України, математики, біології, географії, фізики, хімії будуть перекладені кримськотатарською, молдовською, польською, російською, румунською, угорською мовами.</vt:lpstr>
      <vt:lpstr>    Для участі в конкурсі на навчання у заклади вищої освіти України абітурієнти зможуть подати Сертифікат ЗНО 2018, 2019, 2020 та 2021 років (у різних комбінаціях) (р. VII Умов прийому).</vt:lpstr>
      <vt:lpstr>    Абітурієнти матимуть право подати до п’яти заяв (на місця державного та регіонального замовлення)  (пункт.1 р.VI Умов прийому).</vt:lpstr>
      <vt:lpstr>    Обмежено до 30 кількість заяв, які абітурієнти можуть подати на навчання за контрактом.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пробного ЗНО – 2018</dc:title>
  <dc:creator>Хамуляк Степан Богданович</dc:creator>
  <cp:lastModifiedBy>KRPS</cp:lastModifiedBy>
  <cp:revision>513</cp:revision>
  <dcterms:created xsi:type="dcterms:W3CDTF">2018-02-07T12:21:15Z</dcterms:created>
  <dcterms:modified xsi:type="dcterms:W3CDTF">2020-12-14T13:02:17Z</dcterms:modified>
</cp:coreProperties>
</file>